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3"/>
  </p:sldMasterIdLst>
  <p:notesMasterIdLst>
    <p:notesMasterId r:id="rId6"/>
  </p:notesMasterIdLst>
  <p:sldIdLst>
    <p:sldId id="301" r:id="rId4"/>
    <p:sldId id="257" r:id="rId5"/>
    <p:sldId id="258" r:id="rId7"/>
    <p:sldId id="259" r:id="rId8"/>
    <p:sldId id="260" r:id="rId9"/>
    <p:sldId id="261" r:id="rId10"/>
    <p:sldId id="262" r:id="rId11"/>
    <p:sldId id="265" r:id="rId12"/>
    <p:sldId id="313" r:id="rId13"/>
    <p:sldId id="266" r:id="rId14"/>
    <p:sldId id="267" r:id="rId15"/>
    <p:sldId id="314" r:id="rId16"/>
    <p:sldId id="315" r:id="rId17"/>
    <p:sldId id="269" r:id="rId18"/>
    <p:sldId id="271" r:id="rId19"/>
    <p:sldId id="273" r:id="rId20"/>
    <p:sldId id="274" r:id="rId21"/>
    <p:sldId id="275" r:id="rId22"/>
    <p:sldId id="276" r:id="rId23"/>
    <p:sldId id="277" r:id="rId24"/>
    <p:sldId id="278" r:id="rId25"/>
    <p:sldId id="279" r:id="rId26"/>
    <p:sldId id="281" r:id="rId27"/>
    <p:sldId id="282" r:id="rId28"/>
    <p:sldId id="368" r:id="rId29"/>
    <p:sldId id="340" r:id="rId30"/>
    <p:sldId id="344" r:id="rId31"/>
    <p:sldId id="347" r:id="rId32"/>
    <p:sldId id="349" r:id="rId33"/>
    <p:sldId id="345" r:id="rId34"/>
    <p:sldId id="369" r:id="rId35"/>
    <p:sldId id="350" r:id="rId36"/>
    <p:sldId id="348" r:id="rId37"/>
    <p:sldId id="346" r:id="rId38"/>
    <p:sldId id="351" r:id="rId39"/>
    <p:sldId id="352" r:id="rId40"/>
    <p:sldId id="370" r:id="rId41"/>
    <p:sldId id="353" r:id="rId42"/>
    <p:sldId id="354" r:id="rId43"/>
    <p:sldId id="355" r:id="rId44"/>
    <p:sldId id="356" r:id="rId45"/>
    <p:sldId id="357" r:id="rId46"/>
    <p:sldId id="371" r:id="rId47"/>
    <p:sldId id="359" r:id="rId48"/>
    <p:sldId id="360" r:id="rId49"/>
    <p:sldId id="361" r:id="rId50"/>
    <p:sldId id="362" r:id="rId51"/>
    <p:sldId id="363" r:id="rId52"/>
    <p:sldId id="364" r:id="rId53"/>
    <p:sldId id="365" r:id="rId54"/>
    <p:sldId id="366" r:id="rId55"/>
    <p:sldId id="367" r:id="rId56"/>
    <p:sldId id="372" r:id="rId57"/>
  </p:sldIdLst>
  <p:sldSz cx="9144000" cy="5143500" type="screen16x9"/>
  <p:notesSz cx="6858000" cy="9144000"/>
  <p:embeddedFontLst>
    <p:embeddedFont>
      <p:font typeface="Libre Baskerville" panose="02000000000000000000"/>
      <p:regular r:id="rId61"/>
    </p:embeddedFont>
    <p:embeddedFont>
      <p:font typeface="Roboto" panose="02000000000000000000"/>
      <p:regular r:id="rId62"/>
    </p:embeddedFont>
    <p:embeddedFont>
      <p:font typeface="Avenir Next LT Pro Light" panose="020B0304020202020204" pitchFamily="34" charset="0"/>
      <p:regular r:id="rId63"/>
      <p:italic r:id="rId64"/>
    </p:embeddedFont>
    <p:embeddedFont>
      <p:font typeface="Corbel" panose="020B0503020204020204" pitchFamily="34" charset="0"/>
      <p:regular r:id="rId65"/>
      <p:bold r:id="rId66"/>
      <p:italic r:id="rId67"/>
      <p:boldItalic r:id="rId68"/>
    </p:embeddedFont>
    <p:embeddedFont>
      <p:font typeface="Bahnschrift SemiBold" panose="020B0502040204020203" pitchFamily="34" charset="0"/>
      <p:bold r:id="rId69"/>
    </p:embeddedFont>
    <p:embeddedFont>
      <p:font typeface="Maiandra GD" panose="020E0502030308020204" pitchFamily="34" charset="0"/>
      <p:regular r:id="rId70"/>
    </p:embeddedFont>
    <p:embeddedFont>
      <p:font typeface="Calibri" panose="020F0502020204030204" pitchFamily="34" charset="0"/>
      <p:regular r:id="rId71"/>
      <p:bold r:id="rId72"/>
      <p:italic r:id="rId73"/>
      <p:boldItalic r:id="rId74"/>
    </p:embeddedFont>
    <p:embeddedFont>
      <p:font typeface="Bahnschrift" panose="020B0502040204020203" pitchFamily="34" charset="0"/>
      <p:regular r:id="rId75"/>
      <p:bold r:id="rId76"/>
    </p:embeddedFont>
    <p:embeddedFont>
      <p:font typeface="Calibri Light" panose="020F0302020204030204" charset="0"/>
      <p:regular r:id="rId77"/>
      <p:italic r:id="rId78"/>
    </p:embeddedFont>
    <p:embeddedFont>
      <p:font typeface="Algerian" panose="04020705040A02060702" pitchFamily="82" charset="0"/>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9" Type="http://schemas.openxmlformats.org/officeDocument/2006/relationships/font" Target="fonts/font19.fntdata"/><Relationship Id="rId78" Type="http://schemas.openxmlformats.org/officeDocument/2006/relationships/font" Target="fonts/font18.fntdata"/><Relationship Id="rId77" Type="http://schemas.openxmlformats.org/officeDocument/2006/relationships/font" Target="fonts/font17.fntdata"/><Relationship Id="rId76" Type="http://schemas.openxmlformats.org/officeDocument/2006/relationships/font" Target="fonts/font16.fntdata"/><Relationship Id="rId75" Type="http://schemas.openxmlformats.org/officeDocument/2006/relationships/font" Target="fonts/font15.fntdata"/><Relationship Id="rId74" Type="http://schemas.openxmlformats.org/officeDocument/2006/relationships/font" Target="fonts/font14.fntdata"/><Relationship Id="rId73" Type="http://schemas.openxmlformats.org/officeDocument/2006/relationships/font" Target="fonts/font13.fntdata"/><Relationship Id="rId72" Type="http://schemas.openxmlformats.org/officeDocument/2006/relationships/font" Target="fonts/font12.fntdata"/><Relationship Id="rId71" Type="http://schemas.openxmlformats.org/officeDocument/2006/relationships/font" Target="fonts/font11.fntdata"/><Relationship Id="rId70" Type="http://schemas.openxmlformats.org/officeDocument/2006/relationships/font" Target="fonts/font10.fntdata"/><Relationship Id="rId7" Type="http://schemas.openxmlformats.org/officeDocument/2006/relationships/slide" Target="slides/slide3.xml"/><Relationship Id="rId69" Type="http://schemas.openxmlformats.org/officeDocument/2006/relationships/font" Target="fonts/font9.fntdata"/><Relationship Id="rId68" Type="http://schemas.openxmlformats.org/officeDocument/2006/relationships/font" Target="fonts/font8.fntdata"/><Relationship Id="rId67" Type="http://schemas.openxmlformats.org/officeDocument/2006/relationships/font" Target="fonts/font7.fntdata"/><Relationship Id="rId66" Type="http://schemas.openxmlformats.org/officeDocument/2006/relationships/font" Target="fonts/font6.fntdata"/><Relationship Id="rId65" Type="http://schemas.openxmlformats.org/officeDocument/2006/relationships/font" Target="fonts/font5.fntdata"/><Relationship Id="rId64" Type="http://schemas.openxmlformats.org/officeDocument/2006/relationships/font" Target="fonts/font4.fntdata"/><Relationship Id="rId63" Type="http://schemas.openxmlformats.org/officeDocument/2006/relationships/font" Target="fonts/font3.fntdata"/><Relationship Id="rId62" Type="http://schemas.openxmlformats.org/officeDocument/2006/relationships/font" Target="fonts/font2.fntdata"/><Relationship Id="rId61" Type="http://schemas.openxmlformats.org/officeDocument/2006/relationships/font" Target="fonts/font1.fntdata"/><Relationship Id="rId60" Type="http://schemas.openxmlformats.org/officeDocument/2006/relationships/tableStyles" Target="tableStyles.xml"/><Relationship Id="rId6" Type="http://schemas.openxmlformats.org/officeDocument/2006/relationships/notesMaster" Target="notesMasters/notesMaster1.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7"/>
        <p:cNvGrpSpPr/>
        <p:nvPr/>
      </p:nvGrpSpPr>
      <p:grpSpPr>
        <a:xfrm>
          <a:off x="0" y="0"/>
          <a:ext cx="0" cy="0"/>
          <a:chOff x="0" y="0"/>
          <a:chExt cx="0" cy="0"/>
        </a:xfrm>
      </p:grpSpPr>
      <p:sp>
        <p:nvSpPr>
          <p:cNvPr id="498" name="Google Shape;498;g8a1f552b2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8a1f552b2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2"/>
        <p:cNvGrpSpPr/>
        <p:nvPr/>
      </p:nvGrpSpPr>
      <p:grpSpPr>
        <a:xfrm>
          <a:off x="0" y="0"/>
          <a:ext cx="0" cy="0"/>
          <a:chOff x="0" y="0"/>
          <a:chExt cx="0" cy="0"/>
        </a:xfrm>
      </p:grpSpPr>
      <p:sp>
        <p:nvSpPr>
          <p:cNvPr id="803" name="Google Shape;803;g966b42add8_4_1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966b42add8_4_1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1"/>
        <p:cNvGrpSpPr/>
        <p:nvPr/>
      </p:nvGrpSpPr>
      <p:grpSpPr>
        <a:xfrm>
          <a:off x="0" y="0"/>
          <a:ext cx="0" cy="0"/>
          <a:chOff x="0" y="0"/>
          <a:chExt cx="0" cy="0"/>
        </a:xfrm>
      </p:grpSpPr>
      <p:sp>
        <p:nvSpPr>
          <p:cNvPr id="842" name="Google Shape;842;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6"/>
        <p:cNvGrpSpPr/>
        <p:nvPr/>
      </p:nvGrpSpPr>
      <p:grpSpPr>
        <a:xfrm>
          <a:off x="0" y="0"/>
          <a:ext cx="0" cy="0"/>
          <a:chOff x="0" y="0"/>
          <a:chExt cx="0" cy="0"/>
        </a:xfrm>
      </p:grpSpPr>
      <p:sp>
        <p:nvSpPr>
          <p:cNvPr id="877" name="Google Shape;877;g8a1f552b24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8a1f552b24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8"/>
        <p:cNvGrpSpPr/>
        <p:nvPr/>
      </p:nvGrpSpPr>
      <p:grpSpPr>
        <a:xfrm>
          <a:off x="0" y="0"/>
          <a:ext cx="0" cy="0"/>
          <a:chOff x="0" y="0"/>
          <a:chExt cx="0" cy="0"/>
        </a:xfrm>
      </p:grpSpPr>
      <p:sp>
        <p:nvSpPr>
          <p:cNvPr id="899" name="Google Shape;899;g966b42add8_4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966b42add8_4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6"/>
        <p:cNvGrpSpPr/>
        <p:nvPr/>
      </p:nvGrpSpPr>
      <p:grpSpPr>
        <a:xfrm>
          <a:off x="0" y="0"/>
          <a:ext cx="0" cy="0"/>
          <a:chOff x="0" y="0"/>
          <a:chExt cx="0" cy="0"/>
        </a:xfrm>
      </p:grpSpPr>
      <p:sp>
        <p:nvSpPr>
          <p:cNvPr id="917" name="Google Shape;917;g8c33945b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8c33945b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4"/>
        <p:cNvGrpSpPr/>
        <p:nvPr/>
      </p:nvGrpSpPr>
      <p:grpSpPr>
        <a:xfrm>
          <a:off x="0" y="0"/>
          <a:ext cx="0" cy="0"/>
          <a:chOff x="0" y="0"/>
          <a:chExt cx="0" cy="0"/>
        </a:xfrm>
      </p:grpSpPr>
      <p:sp>
        <p:nvSpPr>
          <p:cNvPr id="925" name="Google Shape;925;g966b42add8_4_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966b42add8_4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5"/>
        <p:cNvGrpSpPr/>
        <p:nvPr/>
      </p:nvGrpSpPr>
      <p:grpSpPr>
        <a:xfrm>
          <a:off x="0" y="0"/>
          <a:ext cx="0" cy="0"/>
          <a:chOff x="0" y="0"/>
          <a:chExt cx="0" cy="0"/>
        </a:xfrm>
      </p:grpSpPr>
      <p:sp>
        <p:nvSpPr>
          <p:cNvPr id="936" name="Google Shape;936;g966b42add8_4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966b42add8_4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4"/>
        <p:cNvGrpSpPr/>
        <p:nvPr/>
      </p:nvGrpSpPr>
      <p:grpSpPr>
        <a:xfrm>
          <a:off x="0" y="0"/>
          <a:ext cx="0" cy="0"/>
          <a:chOff x="0" y="0"/>
          <a:chExt cx="0" cy="0"/>
        </a:xfrm>
      </p:grpSpPr>
      <p:sp>
        <p:nvSpPr>
          <p:cNvPr id="955" name="Google Shape;955;g8a1f552b24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8a1f552b24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1"/>
        <p:cNvGrpSpPr/>
        <p:nvPr/>
      </p:nvGrpSpPr>
      <p:grpSpPr>
        <a:xfrm>
          <a:off x="0" y="0"/>
          <a:ext cx="0" cy="0"/>
          <a:chOff x="0" y="0"/>
          <a:chExt cx="0" cy="0"/>
        </a:xfrm>
      </p:grpSpPr>
      <p:sp>
        <p:nvSpPr>
          <p:cNvPr id="962" name="Google Shape;962;g8a1f552b24_0_1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8a1f552b24_0_1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1"/>
        <p:cNvGrpSpPr/>
        <p:nvPr/>
      </p:nvGrpSpPr>
      <p:grpSpPr>
        <a:xfrm>
          <a:off x="0" y="0"/>
          <a:ext cx="0" cy="0"/>
          <a:chOff x="0" y="0"/>
          <a:chExt cx="0" cy="0"/>
        </a:xfrm>
      </p:grpSpPr>
      <p:sp>
        <p:nvSpPr>
          <p:cNvPr id="1052" name="Google Shape;1052;g8a1f552b24_0_2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8a1f552b24_0_2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7"/>
        <p:cNvGrpSpPr/>
        <p:nvPr/>
      </p:nvGrpSpPr>
      <p:grpSpPr>
        <a:xfrm>
          <a:off x="0" y="0"/>
          <a:ext cx="0" cy="0"/>
          <a:chOff x="0" y="0"/>
          <a:chExt cx="0" cy="0"/>
        </a:xfrm>
      </p:grpSpPr>
      <p:sp>
        <p:nvSpPr>
          <p:cNvPr id="1058" name="Google Shape;1058;g8a1f552b24_0_2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8a1f552b24_0_2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6"/>
        <p:cNvGrpSpPr/>
        <p:nvPr/>
      </p:nvGrpSpPr>
      <p:grpSpPr>
        <a:xfrm>
          <a:off x="0" y="0"/>
          <a:ext cx="0" cy="0"/>
          <a:chOff x="0" y="0"/>
          <a:chExt cx="0" cy="0"/>
        </a:xfrm>
      </p:grpSpPr>
      <p:sp>
        <p:nvSpPr>
          <p:cNvPr id="917" name="Google Shape;917;g8c33945b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8c33945b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6"/>
        <p:cNvGrpSpPr/>
        <p:nvPr/>
      </p:nvGrpSpPr>
      <p:grpSpPr>
        <a:xfrm>
          <a:off x="0" y="0"/>
          <a:ext cx="0" cy="0"/>
          <a:chOff x="0" y="0"/>
          <a:chExt cx="0" cy="0"/>
        </a:xfrm>
      </p:grpSpPr>
      <p:sp>
        <p:nvSpPr>
          <p:cNvPr id="917" name="Google Shape;917;g8c33945b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8c33945b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6"/>
        <p:cNvGrpSpPr/>
        <p:nvPr/>
      </p:nvGrpSpPr>
      <p:grpSpPr>
        <a:xfrm>
          <a:off x="0" y="0"/>
          <a:ext cx="0" cy="0"/>
          <a:chOff x="0" y="0"/>
          <a:chExt cx="0" cy="0"/>
        </a:xfrm>
      </p:grpSpPr>
      <p:sp>
        <p:nvSpPr>
          <p:cNvPr id="917" name="Google Shape;917;g8c33945b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8c33945b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1"/>
        <p:cNvGrpSpPr/>
        <p:nvPr/>
      </p:nvGrpSpPr>
      <p:grpSpPr>
        <a:xfrm>
          <a:off x="0" y="0"/>
          <a:ext cx="0" cy="0"/>
          <a:chOff x="0" y="0"/>
          <a:chExt cx="0" cy="0"/>
        </a:xfrm>
      </p:grpSpPr>
      <p:sp>
        <p:nvSpPr>
          <p:cNvPr id="522" name="Google Shape;522;g966b42add8_4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66b42add8_4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0"/>
        <p:cNvGrpSpPr/>
        <p:nvPr/>
      </p:nvGrpSpPr>
      <p:grpSpPr>
        <a:xfrm>
          <a:off x="0" y="0"/>
          <a:ext cx="0" cy="0"/>
          <a:chOff x="0" y="0"/>
          <a:chExt cx="0" cy="0"/>
        </a:xfrm>
      </p:grpSpPr>
      <p:sp>
        <p:nvSpPr>
          <p:cNvPr id="571" name="Google Shape;571;g8a1f552b24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a1f552b24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8"/>
        <p:cNvGrpSpPr/>
        <p:nvPr/>
      </p:nvGrpSpPr>
      <p:grpSpPr>
        <a:xfrm>
          <a:off x="0" y="0"/>
          <a:ext cx="0" cy="0"/>
          <a:chOff x="0" y="0"/>
          <a:chExt cx="0" cy="0"/>
        </a:xfrm>
      </p:grpSpPr>
      <p:sp>
        <p:nvSpPr>
          <p:cNvPr id="609" name="Google Shape;609;g8a1f552b2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a1f552b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4"/>
        <p:cNvGrpSpPr/>
        <p:nvPr/>
      </p:nvGrpSpPr>
      <p:grpSpPr>
        <a:xfrm>
          <a:off x="0" y="0"/>
          <a:ext cx="0" cy="0"/>
          <a:chOff x="0" y="0"/>
          <a:chExt cx="0" cy="0"/>
        </a:xfrm>
      </p:grpSpPr>
      <p:sp>
        <p:nvSpPr>
          <p:cNvPr id="615" name="Google Shape;615;g8a1f552b24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8a1f552b24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6"/>
        <p:cNvGrpSpPr/>
        <p:nvPr/>
      </p:nvGrpSpPr>
      <p:grpSpPr>
        <a:xfrm>
          <a:off x="0" y="0"/>
          <a:ext cx="0" cy="0"/>
          <a:chOff x="0" y="0"/>
          <a:chExt cx="0" cy="0"/>
        </a:xfrm>
      </p:grpSpPr>
      <p:sp>
        <p:nvSpPr>
          <p:cNvPr id="747" name="Google Shape;747;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4"/>
        <p:cNvGrpSpPr/>
        <p:nvPr/>
      </p:nvGrpSpPr>
      <p:grpSpPr>
        <a:xfrm>
          <a:off x="0" y="0"/>
          <a:ext cx="0" cy="0"/>
          <a:chOff x="0" y="0"/>
          <a:chExt cx="0" cy="0"/>
        </a:xfrm>
      </p:grpSpPr>
      <p:sp>
        <p:nvSpPr>
          <p:cNvPr id="615" name="Google Shape;615;g8a1f552b24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8a1f552b24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9"/>
        <p:cNvGrpSpPr/>
        <p:nvPr/>
      </p:nvGrpSpPr>
      <p:grpSpPr>
        <a:xfrm>
          <a:off x="0" y="0"/>
          <a:ext cx="0" cy="0"/>
          <a:chOff x="0" y="0"/>
          <a:chExt cx="0" cy="0"/>
        </a:xfrm>
      </p:grpSpPr>
      <p:sp>
        <p:nvSpPr>
          <p:cNvPr id="770" name="Google Shape;770;g8a1f552b24_0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8a1f552b24_0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5916772" y="0"/>
            <a:ext cx="3227225" cy="3330400"/>
          </a:xfrm>
          <a:prstGeom prst="rect">
            <a:avLst/>
          </a:prstGeom>
          <a:noFill/>
          <a:ln>
            <a:noFill/>
          </a:ln>
        </p:spPr>
      </p:pic>
      <p:sp>
        <p:nvSpPr>
          <p:cNvPr id="16" name="Google Shape;16;p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3"/>
          <p:cNvSpPr txBox="1">
            <a:spLocks noGrp="1"/>
          </p:cNvSpPr>
          <p:nvPr>
            <p:ph type="title"/>
          </p:nvPr>
        </p:nvSpPr>
        <p:spPr>
          <a:xfrm>
            <a:off x="714125" y="1572350"/>
            <a:ext cx="3248400" cy="1680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18" name="Google Shape;18;p3"/>
          <p:cNvSpPr txBox="1">
            <a:spLocks noGrp="1"/>
          </p:cNvSpPr>
          <p:nvPr>
            <p:ph type="title" idx="2"/>
          </p:nvPr>
        </p:nvSpPr>
        <p:spPr>
          <a:xfrm>
            <a:off x="714125" y="543950"/>
            <a:ext cx="1429200" cy="87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6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19" name="Google Shape;19;p3"/>
          <p:cNvSpPr txBox="1">
            <a:spLocks noGrp="1"/>
          </p:cNvSpPr>
          <p:nvPr>
            <p:ph type="subTitle" idx="1"/>
          </p:nvPr>
        </p:nvSpPr>
        <p:spPr>
          <a:xfrm>
            <a:off x="714125" y="3331275"/>
            <a:ext cx="2610300" cy="6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3 columns">
  <p:cSld name="SECTION_HEADER_1_1_1_1">
    <p:bg>
      <p:bgPr>
        <a:solidFill>
          <a:schemeClr val="lt2"/>
        </a:solidFill>
        <a:effectLst/>
      </p:bgPr>
    </p:bg>
    <p:spTree>
      <p:nvGrpSpPr>
        <p:cNvPr id="1" name="Shape 98"/>
        <p:cNvGrpSpPr/>
        <p:nvPr/>
      </p:nvGrpSpPr>
      <p:grpSpPr>
        <a:xfrm>
          <a:off x="0" y="0"/>
          <a:ext cx="0" cy="0"/>
          <a:chOff x="0" y="0"/>
          <a:chExt cx="0" cy="0"/>
        </a:xfrm>
      </p:grpSpPr>
      <p:pic>
        <p:nvPicPr>
          <p:cNvPr id="99" name="Google Shape;99;p16"/>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100" name="Google Shape;100;p16"/>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101" name="Google Shape;101;p16"/>
          <p:cNvSpPr txBox="1">
            <a:spLocks noGrp="1"/>
          </p:cNvSpPr>
          <p:nvPr>
            <p:ph type="subTitle" idx="1"/>
          </p:nvPr>
        </p:nvSpPr>
        <p:spPr>
          <a:xfrm>
            <a:off x="624575" y="2908099"/>
            <a:ext cx="2377500" cy="71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p:txBody>
      </p:sp>
      <p:sp>
        <p:nvSpPr>
          <p:cNvPr id="102" name="Google Shape;102;p16"/>
          <p:cNvSpPr txBox="1">
            <a:spLocks noGrp="1"/>
          </p:cNvSpPr>
          <p:nvPr>
            <p:ph type="subTitle" idx="2"/>
          </p:nvPr>
        </p:nvSpPr>
        <p:spPr>
          <a:xfrm>
            <a:off x="6141950" y="2908099"/>
            <a:ext cx="2377500" cy="71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p:txBody>
      </p:sp>
      <p:sp>
        <p:nvSpPr>
          <p:cNvPr id="103" name="Google Shape;103;p16"/>
          <p:cNvSpPr txBox="1">
            <a:spLocks noGrp="1"/>
          </p:cNvSpPr>
          <p:nvPr>
            <p:ph type="subTitle" idx="3"/>
          </p:nvPr>
        </p:nvSpPr>
        <p:spPr>
          <a:xfrm>
            <a:off x="3383250" y="2908099"/>
            <a:ext cx="2377500" cy="714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p:txBody>
      </p:sp>
      <p:sp>
        <p:nvSpPr>
          <p:cNvPr id="104" name="Google Shape;104;p16"/>
          <p:cNvSpPr txBox="1">
            <a:spLocks noGrp="1"/>
          </p:cNvSpPr>
          <p:nvPr>
            <p:ph type="title"/>
          </p:nvPr>
        </p:nvSpPr>
        <p:spPr>
          <a:xfrm>
            <a:off x="913325" y="247242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05" name="Google Shape;105;p16"/>
          <p:cNvSpPr txBox="1">
            <a:spLocks noGrp="1"/>
          </p:cNvSpPr>
          <p:nvPr>
            <p:ph type="title" idx="4"/>
          </p:nvPr>
        </p:nvSpPr>
        <p:spPr>
          <a:xfrm>
            <a:off x="6430700" y="247242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06" name="Google Shape;106;p16"/>
          <p:cNvSpPr txBox="1">
            <a:spLocks noGrp="1"/>
          </p:cNvSpPr>
          <p:nvPr>
            <p:ph type="title" idx="5"/>
          </p:nvPr>
        </p:nvSpPr>
        <p:spPr>
          <a:xfrm>
            <a:off x="3672000" y="247242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07" name="Google Shape;107;p16"/>
          <p:cNvSpPr txBox="1">
            <a:spLocks noGrp="1"/>
          </p:cNvSpPr>
          <p:nvPr>
            <p:ph type="title" idx="6"/>
          </p:nvPr>
        </p:nvSpPr>
        <p:spPr>
          <a:xfrm>
            <a:off x="714125" y="54407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08" name="Google Shape;108;p1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4 columns 1">
  <p:cSld name="SECTION_HEADER_1_2_1">
    <p:bg>
      <p:bgPr>
        <a:solidFill>
          <a:schemeClr val="lt2"/>
        </a:solidFill>
        <a:effectLst/>
      </p:bgPr>
    </p:bg>
    <p:spTree>
      <p:nvGrpSpPr>
        <p:cNvPr id="1" name="Shape 109"/>
        <p:cNvGrpSpPr/>
        <p:nvPr/>
      </p:nvGrpSpPr>
      <p:grpSpPr>
        <a:xfrm>
          <a:off x="0" y="0"/>
          <a:ext cx="0" cy="0"/>
          <a:chOff x="0" y="0"/>
          <a:chExt cx="0" cy="0"/>
        </a:xfrm>
      </p:grpSpPr>
      <p:pic>
        <p:nvPicPr>
          <p:cNvPr id="110" name="Google Shape;110;p17"/>
          <p:cNvPicPr preferRelativeResize="0"/>
          <p:nvPr/>
        </p:nvPicPr>
        <p:blipFill>
          <a:blip r:embed="rId2">
            <a:alphaModFix amt="75000"/>
          </a:blip>
          <a:stretch>
            <a:fillRect/>
          </a:stretch>
        </p:blipFill>
        <p:spPr>
          <a:xfrm flipH="1">
            <a:off x="7083550" y="0"/>
            <a:ext cx="2060450" cy="1984276"/>
          </a:xfrm>
          <a:prstGeom prst="rect">
            <a:avLst/>
          </a:prstGeom>
          <a:noFill/>
          <a:ln>
            <a:noFill/>
          </a:ln>
        </p:spPr>
      </p:pic>
      <p:pic>
        <p:nvPicPr>
          <p:cNvPr id="111" name="Google Shape;111;p17"/>
          <p:cNvPicPr preferRelativeResize="0"/>
          <p:nvPr/>
        </p:nvPicPr>
        <p:blipFill>
          <a:blip r:embed="rId2">
            <a:alphaModFix amt="75000"/>
          </a:blip>
          <a:stretch>
            <a:fillRect/>
          </a:stretch>
        </p:blipFill>
        <p:spPr>
          <a:xfrm rot="10800000" flipH="1">
            <a:off x="0" y="3159225"/>
            <a:ext cx="2060450" cy="1984276"/>
          </a:xfrm>
          <a:prstGeom prst="rect">
            <a:avLst/>
          </a:prstGeom>
          <a:noFill/>
          <a:ln>
            <a:noFill/>
          </a:ln>
        </p:spPr>
      </p:pic>
      <p:sp>
        <p:nvSpPr>
          <p:cNvPr id="112" name="Google Shape;112;p17"/>
          <p:cNvSpPr txBox="1">
            <a:spLocks noGrp="1"/>
          </p:cNvSpPr>
          <p:nvPr>
            <p:ph type="title"/>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113" name="Google Shape;113;p17"/>
          <p:cNvSpPr txBox="1">
            <a:spLocks noGrp="1"/>
          </p:cNvSpPr>
          <p:nvPr>
            <p:ph type="subTitle" idx="1"/>
          </p:nvPr>
        </p:nvSpPr>
        <p:spPr>
          <a:xfrm>
            <a:off x="1426756" y="2043225"/>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p:txBody>
      </p:sp>
      <p:sp>
        <p:nvSpPr>
          <p:cNvPr id="114" name="Google Shape;114;p17"/>
          <p:cNvSpPr txBox="1">
            <a:spLocks noGrp="1"/>
          </p:cNvSpPr>
          <p:nvPr>
            <p:ph type="title" idx="2"/>
          </p:nvPr>
        </p:nvSpPr>
        <p:spPr>
          <a:xfrm>
            <a:off x="714125" y="1551450"/>
            <a:ext cx="26778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15" name="Google Shape;115;p17"/>
          <p:cNvSpPr txBox="1">
            <a:spLocks noGrp="1"/>
          </p:cNvSpPr>
          <p:nvPr>
            <p:ph type="subTitle" idx="3"/>
          </p:nvPr>
        </p:nvSpPr>
        <p:spPr>
          <a:xfrm>
            <a:off x="1426756" y="3683563"/>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p:txBody>
      </p:sp>
      <p:sp>
        <p:nvSpPr>
          <p:cNvPr id="116" name="Google Shape;116;p17"/>
          <p:cNvSpPr txBox="1">
            <a:spLocks noGrp="1"/>
          </p:cNvSpPr>
          <p:nvPr>
            <p:ph type="title" idx="4"/>
          </p:nvPr>
        </p:nvSpPr>
        <p:spPr>
          <a:xfrm>
            <a:off x="714125" y="3187700"/>
            <a:ext cx="26778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17" name="Google Shape;117;p17"/>
          <p:cNvSpPr txBox="1">
            <a:spLocks noGrp="1"/>
          </p:cNvSpPr>
          <p:nvPr>
            <p:ph type="subTitle" idx="5"/>
          </p:nvPr>
        </p:nvSpPr>
        <p:spPr>
          <a:xfrm>
            <a:off x="5751944" y="2043225"/>
            <a:ext cx="19653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18" name="Google Shape;118;p17"/>
          <p:cNvSpPr txBox="1">
            <a:spLocks noGrp="1"/>
          </p:cNvSpPr>
          <p:nvPr>
            <p:ph type="title" idx="6"/>
          </p:nvPr>
        </p:nvSpPr>
        <p:spPr>
          <a:xfrm>
            <a:off x="5751952" y="1551450"/>
            <a:ext cx="2677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19" name="Google Shape;119;p17"/>
          <p:cNvSpPr txBox="1">
            <a:spLocks noGrp="1"/>
          </p:cNvSpPr>
          <p:nvPr>
            <p:ph type="subTitle" idx="7"/>
          </p:nvPr>
        </p:nvSpPr>
        <p:spPr>
          <a:xfrm>
            <a:off x="5751944" y="3683563"/>
            <a:ext cx="19653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0" name="Google Shape;120;p17"/>
          <p:cNvSpPr txBox="1">
            <a:spLocks noGrp="1"/>
          </p:cNvSpPr>
          <p:nvPr>
            <p:ph type="title" idx="8"/>
          </p:nvPr>
        </p:nvSpPr>
        <p:spPr>
          <a:xfrm>
            <a:off x="5751952" y="3187702"/>
            <a:ext cx="2677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21" name="Google Shape;121;p17"/>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6 columns">
  <p:cSld name="SECTION_HEADER_1_1_1_1_1">
    <p:bg>
      <p:bgPr>
        <a:solidFill>
          <a:schemeClr val="lt2"/>
        </a:solidFill>
        <a:effectLst/>
      </p:bgPr>
    </p:bg>
    <p:spTree>
      <p:nvGrpSpPr>
        <p:cNvPr id="1" name="Shape 129"/>
        <p:cNvGrpSpPr/>
        <p:nvPr/>
      </p:nvGrpSpPr>
      <p:grpSpPr>
        <a:xfrm>
          <a:off x="0" y="0"/>
          <a:ext cx="0" cy="0"/>
          <a:chOff x="0" y="0"/>
          <a:chExt cx="0" cy="0"/>
        </a:xfrm>
      </p:grpSpPr>
      <p:pic>
        <p:nvPicPr>
          <p:cNvPr id="130" name="Google Shape;130;p19"/>
          <p:cNvPicPr preferRelativeResize="0"/>
          <p:nvPr/>
        </p:nvPicPr>
        <p:blipFill>
          <a:blip r:embed="rId2">
            <a:alphaModFix amt="75000"/>
          </a:blip>
          <a:stretch>
            <a:fillRect/>
          </a:stretch>
        </p:blipFill>
        <p:spPr>
          <a:xfrm flipH="1">
            <a:off x="7083550" y="0"/>
            <a:ext cx="2060450" cy="1984276"/>
          </a:xfrm>
          <a:prstGeom prst="rect">
            <a:avLst/>
          </a:prstGeom>
          <a:noFill/>
          <a:ln>
            <a:noFill/>
          </a:ln>
        </p:spPr>
      </p:pic>
      <p:pic>
        <p:nvPicPr>
          <p:cNvPr id="131" name="Google Shape;131;p19"/>
          <p:cNvPicPr preferRelativeResize="0"/>
          <p:nvPr/>
        </p:nvPicPr>
        <p:blipFill>
          <a:blip r:embed="rId2">
            <a:alphaModFix amt="75000"/>
          </a:blip>
          <a:stretch>
            <a:fillRect/>
          </a:stretch>
        </p:blipFill>
        <p:spPr>
          <a:xfrm rot="10800000" flipH="1">
            <a:off x="0" y="3159225"/>
            <a:ext cx="2060450" cy="1984276"/>
          </a:xfrm>
          <a:prstGeom prst="rect">
            <a:avLst/>
          </a:prstGeom>
          <a:noFill/>
          <a:ln>
            <a:noFill/>
          </a:ln>
        </p:spPr>
      </p:pic>
      <p:sp>
        <p:nvSpPr>
          <p:cNvPr id="132" name="Google Shape;132;p19"/>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19"/>
          <p:cNvSpPr txBox="1">
            <a:spLocks noGrp="1"/>
          </p:cNvSpPr>
          <p:nvPr>
            <p:ph type="subTitle" idx="1"/>
          </p:nvPr>
        </p:nvSpPr>
        <p:spPr>
          <a:xfrm>
            <a:off x="548363" y="2037113"/>
            <a:ext cx="237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p:txBody>
      </p:sp>
      <p:sp>
        <p:nvSpPr>
          <p:cNvPr id="134" name="Google Shape;134;p19"/>
          <p:cNvSpPr txBox="1">
            <a:spLocks noGrp="1"/>
          </p:cNvSpPr>
          <p:nvPr>
            <p:ph type="subTitle" idx="2"/>
          </p:nvPr>
        </p:nvSpPr>
        <p:spPr>
          <a:xfrm>
            <a:off x="6218138" y="2037113"/>
            <a:ext cx="237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p:txBody>
      </p:sp>
      <p:sp>
        <p:nvSpPr>
          <p:cNvPr id="135" name="Google Shape;135;p19"/>
          <p:cNvSpPr txBox="1">
            <a:spLocks noGrp="1"/>
          </p:cNvSpPr>
          <p:nvPr>
            <p:ph type="subTitle" idx="3"/>
          </p:nvPr>
        </p:nvSpPr>
        <p:spPr>
          <a:xfrm>
            <a:off x="3383250" y="2037113"/>
            <a:ext cx="237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p:txBody>
      </p:sp>
      <p:sp>
        <p:nvSpPr>
          <p:cNvPr id="136" name="Google Shape;136;p19"/>
          <p:cNvSpPr txBox="1">
            <a:spLocks noGrp="1"/>
          </p:cNvSpPr>
          <p:nvPr>
            <p:ph type="title"/>
          </p:nvPr>
        </p:nvSpPr>
        <p:spPr>
          <a:xfrm>
            <a:off x="837113" y="1601438"/>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37" name="Google Shape;137;p19"/>
          <p:cNvSpPr txBox="1">
            <a:spLocks noGrp="1"/>
          </p:cNvSpPr>
          <p:nvPr>
            <p:ph type="title" idx="4"/>
          </p:nvPr>
        </p:nvSpPr>
        <p:spPr>
          <a:xfrm>
            <a:off x="6506888" y="1601438"/>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38" name="Google Shape;138;p19"/>
          <p:cNvSpPr txBox="1">
            <a:spLocks noGrp="1"/>
          </p:cNvSpPr>
          <p:nvPr>
            <p:ph type="title" idx="5"/>
          </p:nvPr>
        </p:nvSpPr>
        <p:spPr>
          <a:xfrm>
            <a:off x="3672000" y="1601438"/>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39" name="Google Shape;139;p19"/>
          <p:cNvSpPr txBox="1">
            <a:spLocks noGrp="1"/>
          </p:cNvSpPr>
          <p:nvPr>
            <p:ph type="title" idx="6"/>
          </p:nvPr>
        </p:nvSpPr>
        <p:spPr>
          <a:xfrm>
            <a:off x="714125" y="54407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40" name="Google Shape;140;p19"/>
          <p:cNvSpPr txBox="1">
            <a:spLocks noGrp="1"/>
          </p:cNvSpPr>
          <p:nvPr>
            <p:ph type="subTitle" idx="7"/>
          </p:nvPr>
        </p:nvSpPr>
        <p:spPr>
          <a:xfrm>
            <a:off x="548363" y="3780188"/>
            <a:ext cx="237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p:txBody>
      </p:sp>
      <p:sp>
        <p:nvSpPr>
          <p:cNvPr id="141" name="Google Shape;141;p19"/>
          <p:cNvSpPr txBox="1">
            <a:spLocks noGrp="1"/>
          </p:cNvSpPr>
          <p:nvPr>
            <p:ph type="subTitle" idx="8"/>
          </p:nvPr>
        </p:nvSpPr>
        <p:spPr>
          <a:xfrm>
            <a:off x="6218138" y="3780188"/>
            <a:ext cx="237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p:txBody>
      </p:sp>
      <p:sp>
        <p:nvSpPr>
          <p:cNvPr id="142" name="Google Shape;142;p19"/>
          <p:cNvSpPr txBox="1">
            <a:spLocks noGrp="1"/>
          </p:cNvSpPr>
          <p:nvPr>
            <p:ph type="subTitle" idx="9"/>
          </p:nvPr>
        </p:nvSpPr>
        <p:spPr>
          <a:xfrm>
            <a:off x="3383250" y="3780188"/>
            <a:ext cx="237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p:txBody>
      </p:sp>
      <p:sp>
        <p:nvSpPr>
          <p:cNvPr id="143" name="Google Shape;143;p19"/>
          <p:cNvSpPr txBox="1">
            <a:spLocks noGrp="1"/>
          </p:cNvSpPr>
          <p:nvPr>
            <p:ph type="title" idx="13"/>
          </p:nvPr>
        </p:nvSpPr>
        <p:spPr>
          <a:xfrm>
            <a:off x="837113" y="3344513"/>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44" name="Google Shape;144;p19"/>
          <p:cNvSpPr txBox="1">
            <a:spLocks noGrp="1"/>
          </p:cNvSpPr>
          <p:nvPr>
            <p:ph type="title" idx="14"/>
          </p:nvPr>
        </p:nvSpPr>
        <p:spPr>
          <a:xfrm>
            <a:off x="6506888" y="3344513"/>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45" name="Google Shape;145;p19"/>
          <p:cNvSpPr txBox="1">
            <a:spLocks noGrp="1"/>
          </p:cNvSpPr>
          <p:nvPr>
            <p:ph type="title" idx="15"/>
          </p:nvPr>
        </p:nvSpPr>
        <p:spPr>
          <a:xfrm>
            <a:off x="3672000" y="3344513"/>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SECTION_HEADER_1_3_1">
    <p:bg>
      <p:bgPr>
        <a:solidFill>
          <a:schemeClr val="lt2"/>
        </a:solidFill>
        <a:effectLst/>
      </p:bgPr>
    </p:bg>
    <p:spTree>
      <p:nvGrpSpPr>
        <p:cNvPr id="1" name="Shape 146"/>
        <p:cNvGrpSpPr/>
        <p:nvPr/>
      </p:nvGrpSpPr>
      <p:grpSpPr>
        <a:xfrm>
          <a:off x="0" y="0"/>
          <a:ext cx="0" cy="0"/>
          <a:chOff x="0" y="0"/>
          <a:chExt cx="0" cy="0"/>
        </a:xfrm>
      </p:grpSpPr>
      <p:pic>
        <p:nvPicPr>
          <p:cNvPr id="147" name="Google Shape;147;p20"/>
          <p:cNvPicPr preferRelativeResize="0"/>
          <p:nvPr/>
        </p:nvPicPr>
        <p:blipFill>
          <a:blip r:embed="rId2">
            <a:alphaModFix amt="75000"/>
          </a:blip>
          <a:stretch>
            <a:fillRect/>
          </a:stretch>
        </p:blipFill>
        <p:spPr>
          <a:xfrm flipH="1">
            <a:off x="7083550" y="0"/>
            <a:ext cx="2060450" cy="1984276"/>
          </a:xfrm>
          <a:prstGeom prst="rect">
            <a:avLst/>
          </a:prstGeom>
          <a:noFill/>
          <a:ln>
            <a:noFill/>
          </a:ln>
        </p:spPr>
      </p:pic>
      <p:pic>
        <p:nvPicPr>
          <p:cNvPr id="148" name="Google Shape;148;p20"/>
          <p:cNvPicPr preferRelativeResize="0"/>
          <p:nvPr/>
        </p:nvPicPr>
        <p:blipFill>
          <a:blip r:embed="rId2">
            <a:alphaModFix amt="75000"/>
          </a:blip>
          <a:stretch>
            <a:fillRect/>
          </a:stretch>
        </p:blipFill>
        <p:spPr>
          <a:xfrm rot="10800000" flipH="1">
            <a:off x="0" y="3159225"/>
            <a:ext cx="2060450" cy="1984276"/>
          </a:xfrm>
          <a:prstGeom prst="rect">
            <a:avLst/>
          </a:prstGeom>
          <a:noFill/>
          <a:ln>
            <a:noFill/>
          </a:ln>
        </p:spPr>
      </p:pic>
      <p:sp>
        <p:nvSpPr>
          <p:cNvPr id="149" name="Google Shape;149;p20"/>
          <p:cNvSpPr txBox="1">
            <a:spLocks noGrp="1"/>
          </p:cNvSpPr>
          <p:nvPr>
            <p:ph type="subTitle" idx="1"/>
          </p:nvPr>
        </p:nvSpPr>
        <p:spPr>
          <a:xfrm>
            <a:off x="2390700" y="1772513"/>
            <a:ext cx="4362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p:txBody>
      </p:sp>
      <p:sp>
        <p:nvSpPr>
          <p:cNvPr id="150" name="Google Shape;150;p20"/>
          <p:cNvSpPr txBox="1">
            <a:spLocks noGrp="1"/>
          </p:cNvSpPr>
          <p:nvPr>
            <p:ph type="title" hasCustomPrompt="1"/>
          </p:nvPr>
        </p:nvSpPr>
        <p:spPr>
          <a:xfrm>
            <a:off x="2643000" y="1224113"/>
            <a:ext cx="3858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800"/>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1" name="Google Shape;151;p20"/>
          <p:cNvSpPr txBox="1">
            <a:spLocks noGrp="1"/>
          </p:cNvSpPr>
          <p:nvPr>
            <p:ph type="subTitle" idx="2"/>
          </p:nvPr>
        </p:nvSpPr>
        <p:spPr>
          <a:xfrm>
            <a:off x="2390700" y="2999057"/>
            <a:ext cx="4362600" cy="365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None/>
              <a:defRPr sz="1600"/>
            </a:lvl1pPr>
            <a:lvl2pPr lvl="1" algn="ctr" rtl="0">
              <a:lnSpc>
                <a:spcPct val="150000"/>
              </a:lnSpc>
              <a:spcBef>
                <a:spcPts val="0"/>
              </a:spcBef>
              <a:spcAft>
                <a:spcPts val="0"/>
              </a:spcAft>
              <a:buNone/>
              <a:defRPr sz="1600"/>
            </a:lvl2pPr>
            <a:lvl3pPr lvl="2" algn="ctr" rtl="0">
              <a:lnSpc>
                <a:spcPct val="150000"/>
              </a:lnSpc>
              <a:spcBef>
                <a:spcPts val="0"/>
              </a:spcBef>
              <a:spcAft>
                <a:spcPts val="0"/>
              </a:spcAft>
              <a:buNone/>
              <a:defRPr sz="1600"/>
            </a:lvl3pPr>
            <a:lvl4pPr lvl="3" algn="ctr" rtl="0">
              <a:lnSpc>
                <a:spcPct val="150000"/>
              </a:lnSpc>
              <a:spcBef>
                <a:spcPts val="0"/>
              </a:spcBef>
              <a:spcAft>
                <a:spcPts val="0"/>
              </a:spcAft>
              <a:buNone/>
              <a:defRPr sz="1600"/>
            </a:lvl4pPr>
            <a:lvl5pPr lvl="4" algn="ctr" rtl="0">
              <a:lnSpc>
                <a:spcPct val="150000"/>
              </a:lnSpc>
              <a:spcBef>
                <a:spcPts val="0"/>
              </a:spcBef>
              <a:spcAft>
                <a:spcPts val="0"/>
              </a:spcAft>
              <a:buNone/>
              <a:defRPr sz="1600"/>
            </a:lvl5pPr>
            <a:lvl6pPr lvl="5" algn="ctr" rtl="0">
              <a:lnSpc>
                <a:spcPct val="150000"/>
              </a:lnSpc>
              <a:spcBef>
                <a:spcPts val="0"/>
              </a:spcBef>
              <a:spcAft>
                <a:spcPts val="0"/>
              </a:spcAft>
              <a:buNone/>
              <a:defRPr sz="1600"/>
            </a:lvl6pPr>
            <a:lvl7pPr lvl="6" algn="ctr" rtl="0">
              <a:lnSpc>
                <a:spcPct val="150000"/>
              </a:lnSpc>
              <a:spcBef>
                <a:spcPts val="0"/>
              </a:spcBef>
              <a:spcAft>
                <a:spcPts val="0"/>
              </a:spcAft>
              <a:buNone/>
              <a:defRPr sz="1600"/>
            </a:lvl7pPr>
            <a:lvl8pPr lvl="7" algn="ctr" rtl="0">
              <a:lnSpc>
                <a:spcPct val="150000"/>
              </a:lnSpc>
              <a:spcBef>
                <a:spcPts val="0"/>
              </a:spcBef>
              <a:spcAft>
                <a:spcPts val="0"/>
              </a:spcAft>
              <a:buNone/>
              <a:defRPr sz="1600"/>
            </a:lvl8pPr>
            <a:lvl9pPr lvl="8" algn="ctr" rtl="0">
              <a:lnSpc>
                <a:spcPct val="150000"/>
              </a:lnSpc>
              <a:spcBef>
                <a:spcPts val="0"/>
              </a:spcBef>
              <a:spcAft>
                <a:spcPts val="0"/>
              </a:spcAft>
              <a:buNone/>
              <a:defRPr sz="1600"/>
            </a:lvl9pPr>
          </a:lstStyle>
          <a:p/>
        </p:txBody>
      </p:sp>
      <p:sp>
        <p:nvSpPr>
          <p:cNvPr id="152" name="Google Shape;152;p20"/>
          <p:cNvSpPr txBox="1">
            <a:spLocks noGrp="1"/>
          </p:cNvSpPr>
          <p:nvPr>
            <p:ph type="title" idx="3" hasCustomPrompt="1"/>
          </p:nvPr>
        </p:nvSpPr>
        <p:spPr>
          <a:xfrm>
            <a:off x="2643000" y="2451059"/>
            <a:ext cx="3858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800"/>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3" name="Google Shape;153;p20"/>
          <p:cNvSpPr txBox="1">
            <a:spLocks noGrp="1"/>
          </p:cNvSpPr>
          <p:nvPr>
            <p:ph type="subTitle" idx="4"/>
          </p:nvPr>
        </p:nvSpPr>
        <p:spPr>
          <a:xfrm>
            <a:off x="2390700" y="4225602"/>
            <a:ext cx="4362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p:txBody>
      </p:sp>
      <p:sp>
        <p:nvSpPr>
          <p:cNvPr id="154" name="Google Shape;154;p20"/>
          <p:cNvSpPr txBox="1">
            <a:spLocks noGrp="1"/>
          </p:cNvSpPr>
          <p:nvPr>
            <p:ph type="title" idx="5" hasCustomPrompt="1"/>
          </p:nvPr>
        </p:nvSpPr>
        <p:spPr>
          <a:xfrm>
            <a:off x="2643000" y="3678005"/>
            <a:ext cx="38580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800"/>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5" name="Google Shape;155;p20"/>
          <p:cNvSpPr txBox="1">
            <a:spLocks noGrp="1"/>
          </p:cNvSpPr>
          <p:nvPr>
            <p:ph type="title" idx="6"/>
          </p:nvPr>
        </p:nvSpPr>
        <p:spPr>
          <a:xfrm>
            <a:off x="714125" y="546825"/>
            <a:ext cx="7660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156" name="Google Shape;156;p20"/>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SECTION_HEADER_1">
    <p:bg>
      <p:bgPr>
        <a:solidFill>
          <a:schemeClr val="lt2"/>
        </a:solidFill>
        <a:effectLst/>
      </p:bgPr>
    </p:bg>
    <p:spTree>
      <p:nvGrpSpPr>
        <p:cNvPr id="1" name="Shape 157"/>
        <p:cNvGrpSpPr/>
        <p:nvPr/>
      </p:nvGrpSpPr>
      <p:grpSpPr>
        <a:xfrm>
          <a:off x="0" y="0"/>
          <a:ext cx="0" cy="0"/>
          <a:chOff x="0" y="0"/>
          <a:chExt cx="0" cy="0"/>
        </a:xfrm>
      </p:grpSpPr>
      <p:pic>
        <p:nvPicPr>
          <p:cNvPr id="158" name="Google Shape;158;p21"/>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159" name="Google Shape;159;p21"/>
          <p:cNvSpPr txBox="1">
            <a:spLocks noGrp="1"/>
          </p:cNvSpPr>
          <p:nvPr>
            <p:ph type="subTitle" idx="1"/>
          </p:nvPr>
        </p:nvSpPr>
        <p:spPr>
          <a:xfrm>
            <a:off x="2863350" y="3448131"/>
            <a:ext cx="3417300" cy="4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60" name="Google Shape;160;p21"/>
          <p:cNvSpPr txBox="1">
            <a:spLocks noGrp="1"/>
          </p:cNvSpPr>
          <p:nvPr>
            <p:ph type="title"/>
          </p:nvPr>
        </p:nvSpPr>
        <p:spPr>
          <a:xfrm>
            <a:off x="1345800" y="1284969"/>
            <a:ext cx="6452400" cy="20673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2"/>
              </a:buClr>
              <a:buSzPts val="2400"/>
              <a:buNone/>
              <a:defRPr sz="2900">
                <a:solidFill>
                  <a:schemeClr val="dk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161" name="Google Shape;161;p21"/>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SECTION_HEADER_1_3_1_1">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1519237"/>
            <a:ext cx="2060450" cy="1984276"/>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7083550" y="1639987"/>
            <a:ext cx="2060450" cy="1984276"/>
          </a:xfrm>
          <a:prstGeom prst="rect">
            <a:avLst/>
          </a:prstGeom>
          <a:noFill/>
          <a:ln>
            <a:noFill/>
          </a:ln>
        </p:spPr>
      </p:pic>
      <p:sp>
        <p:nvSpPr>
          <p:cNvPr id="165" name="Google Shape;165;p2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SECTION_HEADER_1_3_1_1_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8" name="Google Shape;168;p23"/>
          <p:cNvPicPr preferRelativeResize="0"/>
          <p:nvPr/>
        </p:nvPicPr>
        <p:blipFill>
          <a:blip r:embed="rId2">
            <a:alphaModFix amt="55000"/>
          </a:blip>
          <a:stretch>
            <a:fillRect/>
          </a:stretch>
        </p:blipFill>
        <p:spPr>
          <a:xfrm>
            <a:off x="2209800" y="0"/>
            <a:ext cx="2105025" cy="2172326"/>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4829175" y="2971175"/>
            <a:ext cx="2105025" cy="21723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BFACD86D-F02D-4B7F-8F89-E35C928EEC5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754FAF-C10C-449C-B94B-A22818D451FA}"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FACD86D-F02D-4B7F-8F89-E35C928EEC56}"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754FAF-C10C-449C-B94B-A22818D451FA}"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lt2"/>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22" name="Google Shape;22;p4"/>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23" name="Google Shape;23;p4"/>
          <p:cNvSpPr txBox="1">
            <a:spLocks noGrp="1"/>
          </p:cNvSpPr>
          <p:nvPr>
            <p:ph type="title"/>
          </p:nvPr>
        </p:nvSpPr>
        <p:spPr>
          <a:xfrm>
            <a:off x="714125" y="543950"/>
            <a:ext cx="7716000" cy="36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24" name="Google Shape;24;p4"/>
          <p:cNvSpPr txBox="1">
            <a:spLocks noGrp="1"/>
          </p:cNvSpPr>
          <p:nvPr>
            <p:ph type="body" idx="1"/>
          </p:nvPr>
        </p:nvSpPr>
        <p:spPr>
          <a:xfrm>
            <a:off x="714000" y="1064375"/>
            <a:ext cx="7716000" cy="3213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Font typeface="Abel"/>
              <a:buChar char="●"/>
              <a:defRPr sz="1300"/>
            </a:lvl1pPr>
            <a:lvl2pPr marL="914400" lvl="1" indent="-311150" rtl="0">
              <a:spcBef>
                <a:spcPts val="1600"/>
              </a:spcBef>
              <a:spcAft>
                <a:spcPts val="0"/>
              </a:spcAft>
              <a:buSzPts val="1300"/>
              <a:buFont typeface="Roboto Condensed Light" panose="02000000000000000000"/>
              <a:buChar char="○"/>
              <a:defRPr sz="1300"/>
            </a:lvl2pPr>
            <a:lvl3pPr marL="1371600" lvl="2" indent="-311150" rtl="0">
              <a:spcBef>
                <a:spcPts val="1600"/>
              </a:spcBef>
              <a:spcAft>
                <a:spcPts val="0"/>
              </a:spcAft>
              <a:buSzPts val="1300"/>
              <a:buFont typeface="Roboto Condensed Light" panose="02000000000000000000"/>
              <a:buChar char="■"/>
              <a:defRPr sz="1300"/>
            </a:lvl3pPr>
            <a:lvl4pPr marL="1828800" lvl="3" indent="-311150" rtl="0">
              <a:spcBef>
                <a:spcPts val="1600"/>
              </a:spcBef>
              <a:spcAft>
                <a:spcPts val="0"/>
              </a:spcAft>
              <a:buSzPts val="1300"/>
              <a:buFont typeface="Roboto Condensed Light" panose="02000000000000000000"/>
              <a:buChar char="●"/>
              <a:defRPr sz="1300"/>
            </a:lvl4pPr>
            <a:lvl5pPr marL="2286000" lvl="4" indent="-311150" rtl="0">
              <a:spcBef>
                <a:spcPts val="1600"/>
              </a:spcBef>
              <a:spcAft>
                <a:spcPts val="0"/>
              </a:spcAft>
              <a:buSzPts val="1300"/>
              <a:buFont typeface="Roboto Condensed Light" panose="02000000000000000000"/>
              <a:buChar char="○"/>
              <a:defRPr sz="1300"/>
            </a:lvl5pPr>
            <a:lvl6pPr marL="2743200" lvl="5" indent="-311150" rtl="0">
              <a:spcBef>
                <a:spcPts val="1600"/>
              </a:spcBef>
              <a:spcAft>
                <a:spcPts val="0"/>
              </a:spcAft>
              <a:buSzPts val="1300"/>
              <a:buFont typeface="Roboto Condensed Light" panose="02000000000000000000"/>
              <a:buChar char="■"/>
              <a:defRPr sz="1300"/>
            </a:lvl6pPr>
            <a:lvl7pPr marL="3200400" lvl="6" indent="-311150" rtl="0">
              <a:spcBef>
                <a:spcPts val="1600"/>
              </a:spcBef>
              <a:spcAft>
                <a:spcPts val="0"/>
              </a:spcAft>
              <a:buSzPts val="1300"/>
              <a:buFont typeface="Roboto Condensed Light" panose="02000000000000000000"/>
              <a:buChar char="●"/>
              <a:defRPr sz="1300"/>
            </a:lvl7pPr>
            <a:lvl8pPr marL="3657600" lvl="7" indent="-311150" rtl="0">
              <a:spcBef>
                <a:spcPts val="1600"/>
              </a:spcBef>
              <a:spcAft>
                <a:spcPts val="0"/>
              </a:spcAft>
              <a:buSzPts val="1300"/>
              <a:buFont typeface="Roboto Condensed Light" panose="02000000000000000000"/>
              <a:buChar char="○"/>
              <a:defRPr sz="1300"/>
            </a:lvl8pPr>
            <a:lvl9pPr marL="4114800" lvl="8" indent="-311150" rtl="0">
              <a:spcBef>
                <a:spcPts val="1600"/>
              </a:spcBef>
              <a:spcAft>
                <a:spcPts val="1600"/>
              </a:spcAft>
              <a:buSzPts val="1300"/>
              <a:buFont typeface="Roboto Condensed Light" panose="02000000000000000000"/>
              <a:buChar char="■"/>
              <a:defRPr sz="1300"/>
            </a:lvl9pPr>
          </a:lstStyle>
          <a:p/>
        </p:txBody>
      </p:sp>
      <p:sp>
        <p:nvSpPr>
          <p:cNvPr id="25" name="Google Shape;25;p4"/>
          <p:cNvSpPr/>
          <p:nvPr/>
        </p:nvSpPr>
        <p:spPr>
          <a:xfrm>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28" name="Google Shape;28;p5"/>
          <p:cNvSpPr txBox="1">
            <a:spLocks noGrp="1"/>
          </p:cNvSpPr>
          <p:nvPr>
            <p:ph type="subTitle" idx="1"/>
          </p:nvPr>
        </p:nvSpPr>
        <p:spPr>
          <a:xfrm>
            <a:off x="1660981" y="2924247"/>
            <a:ext cx="2377500" cy="71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p:txBody>
      </p:sp>
      <p:sp>
        <p:nvSpPr>
          <p:cNvPr id="29" name="Google Shape;29;p5"/>
          <p:cNvSpPr txBox="1">
            <a:spLocks noGrp="1"/>
          </p:cNvSpPr>
          <p:nvPr>
            <p:ph type="subTitle" idx="2"/>
          </p:nvPr>
        </p:nvSpPr>
        <p:spPr>
          <a:xfrm>
            <a:off x="5105519" y="2924247"/>
            <a:ext cx="2377500" cy="71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p:txBody>
      </p:sp>
      <p:sp>
        <p:nvSpPr>
          <p:cNvPr id="30" name="Google Shape;30;p5"/>
          <p:cNvSpPr txBox="1">
            <a:spLocks noGrp="1"/>
          </p:cNvSpPr>
          <p:nvPr>
            <p:ph type="title"/>
          </p:nvPr>
        </p:nvSpPr>
        <p:spPr>
          <a:xfrm>
            <a:off x="1949731" y="248114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31" name="Google Shape;31;p5"/>
          <p:cNvSpPr txBox="1">
            <a:spLocks noGrp="1"/>
          </p:cNvSpPr>
          <p:nvPr>
            <p:ph type="title" idx="3"/>
          </p:nvPr>
        </p:nvSpPr>
        <p:spPr>
          <a:xfrm>
            <a:off x="5394269" y="2481147"/>
            <a:ext cx="180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p:txBody>
      </p:sp>
      <p:sp>
        <p:nvSpPr>
          <p:cNvPr id="32" name="Google Shape;32;p5"/>
          <p:cNvSpPr txBox="1">
            <a:spLocks noGrp="1"/>
          </p:cNvSpPr>
          <p:nvPr>
            <p:ph type="title" idx="4"/>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33" name="Google Shape;33;p5"/>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37" name="Google Shape;37;p6"/>
          <p:cNvSpPr txBox="1">
            <a:spLocks noGrp="1"/>
          </p:cNvSpPr>
          <p:nvPr>
            <p:ph type="title"/>
          </p:nvPr>
        </p:nvSpPr>
        <p:spPr>
          <a:xfrm>
            <a:off x="714125" y="546825"/>
            <a:ext cx="77160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38" name="Google Shape;38;p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pic>
        <p:nvPicPr>
          <p:cNvPr id="40" name="Google Shape;40;p7"/>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41" name="Google Shape;41;p7"/>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42" name="Google Shape;42;p7"/>
          <p:cNvSpPr txBox="1">
            <a:spLocks noGrp="1"/>
          </p:cNvSpPr>
          <p:nvPr>
            <p:ph type="body" idx="1"/>
          </p:nvPr>
        </p:nvSpPr>
        <p:spPr>
          <a:xfrm>
            <a:off x="714125" y="1317600"/>
            <a:ext cx="4962900" cy="2508300"/>
          </a:xfrm>
          <a:prstGeom prst="rect">
            <a:avLst/>
          </a:prstGeom>
        </p:spPr>
        <p:txBody>
          <a:bodyPr spcFirstLastPara="1" wrap="square" lIns="91425" tIns="91425" rIns="91425" bIns="91425" anchor="ctr" anchorCtr="0">
            <a:noAutofit/>
          </a:bodyPr>
          <a:lstStyle>
            <a:lvl1pPr marL="457200" lvl="0" indent="-311150" rtl="0">
              <a:lnSpc>
                <a:spcPct val="100000"/>
              </a:lnSpc>
              <a:spcBef>
                <a:spcPts val="0"/>
              </a:spcBef>
              <a:spcAft>
                <a:spcPts val="0"/>
              </a:spcAft>
              <a:buSzPts val="1300"/>
              <a:buChar char="●"/>
              <a:defRPr sz="1400"/>
            </a:lvl1pPr>
            <a:lvl2pPr marL="914400" lvl="1" indent="-311150" rtl="0">
              <a:spcBef>
                <a:spcPts val="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p:txBody>
      </p:sp>
      <p:sp>
        <p:nvSpPr>
          <p:cNvPr id="43" name="Google Shape;43;p7"/>
          <p:cNvSpPr txBox="1">
            <a:spLocks noGrp="1"/>
          </p:cNvSpPr>
          <p:nvPr>
            <p:ph type="title"/>
          </p:nvPr>
        </p:nvSpPr>
        <p:spPr>
          <a:xfrm>
            <a:off x="714125" y="543950"/>
            <a:ext cx="7715700" cy="36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44" name="Google Shape;44;p7"/>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
    <p:bg>
      <p:bgPr>
        <a:solidFill>
          <a:schemeClr val="lt2"/>
        </a:solidFill>
        <a:effectLst/>
      </p:bgPr>
    </p:bg>
    <p:spTree>
      <p:nvGrpSpPr>
        <p:cNvPr id="1" name="Shape 63"/>
        <p:cNvGrpSpPr/>
        <p:nvPr/>
      </p:nvGrpSpPr>
      <p:grpSpPr>
        <a:xfrm>
          <a:off x="0" y="0"/>
          <a:ext cx="0" cy="0"/>
          <a:chOff x="0" y="0"/>
          <a:chExt cx="0" cy="0"/>
        </a:xfrm>
      </p:grpSpPr>
      <p:pic>
        <p:nvPicPr>
          <p:cNvPr id="64" name="Google Shape;64;p13"/>
          <p:cNvPicPr preferRelativeResize="0"/>
          <p:nvPr/>
        </p:nvPicPr>
        <p:blipFill>
          <a:blip r:embed="rId2">
            <a:alphaModFix amt="55000"/>
          </a:blip>
          <a:stretch>
            <a:fillRect/>
          </a:stretch>
        </p:blipFill>
        <p:spPr>
          <a:xfrm flipH="1">
            <a:off x="5563410" y="758425"/>
            <a:ext cx="3227225" cy="3330400"/>
          </a:xfrm>
          <a:prstGeom prst="rect">
            <a:avLst/>
          </a:prstGeom>
          <a:noFill/>
          <a:ln>
            <a:noFill/>
          </a:ln>
        </p:spPr>
      </p:pic>
      <p:sp>
        <p:nvSpPr>
          <p:cNvPr id="65" name="Google Shape;65;p13"/>
          <p:cNvSpPr txBox="1">
            <a:spLocks noGrp="1"/>
          </p:cNvSpPr>
          <p:nvPr>
            <p:ph type="title"/>
          </p:nvPr>
        </p:nvSpPr>
        <p:spPr>
          <a:xfrm>
            <a:off x="714120" y="2110294"/>
            <a:ext cx="3060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66" name="Google Shape;66;p13"/>
          <p:cNvSpPr txBox="1">
            <a:spLocks noGrp="1"/>
          </p:cNvSpPr>
          <p:nvPr>
            <p:ph type="title" idx="2"/>
          </p:nvPr>
        </p:nvSpPr>
        <p:spPr>
          <a:xfrm>
            <a:off x="714125" y="570900"/>
            <a:ext cx="5384400" cy="76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67" name="Google Shape;67;p13"/>
          <p:cNvSpPr txBox="1">
            <a:spLocks noGrp="1"/>
          </p:cNvSpPr>
          <p:nvPr>
            <p:ph type="subTitle" idx="1"/>
          </p:nvPr>
        </p:nvSpPr>
        <p:spPr>
          <a:xfrm>
            <a:off x="714125" y="2178149"/>
            <a:ext cx="2650200" cy="90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8" name="Google Shape;68;p1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4 columns">
  <p:cSld name="SECTION_HEADER_1_2">
    <p:bg>
      <p:bgPr>
        <a:solidFill>
          <a:schemeClr val="lt2"/>
        </a:solidFill>
        <a:effectLst/>
      </p:bgPr>
    </p:bg>
    <p:spTree>
      <p:nvGrpSpPr>
        <p:cNvPr id="1" name="Shape 69"/>
        <p:cNvGrpSpPr/>
        <p:nvPr/>
      </p:nvGrpSpPr>
      <p:grpSpPr>
        <a:xfrm>
          <a:off x="0" y="0"/>
          <a:ext cx="0" cy="0"/>
          <a:chOff x="0" y="0"/>
          <a:chExt cx="0" cy="0"/>
        </a:xfrm>
      </p:grpSpPr>
      <p:pic>
        <p:nvPicPr>
          <p:cNvPr id="70" name="Google Shape;70;p14"/>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71" name="Google Shape;71;p14"/>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72" name="Google Shape;72;p14"/>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4"/>
          <p:cNvSpPr txBox="1">
            <a:spLocks noGrp="1"/>
          </p:cNvSpPr>
          <p:nvPr>
            <p:ph type="title"/>
          </p:nvPr>
        </p:nvSpPr>
        <p:spPr>
          <a:xfrm>
            <a:off x="714125" y="544231"/>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74" name="Google Shape;74;p14"/>
          <p:cNvSpPr txBox="1">
            <a:spLocks noGrp="1"/>
          </p:cNvSpPr>
          <p:nvPr>
            <p:ph type="subTitle" idx="1"/>
          </p:nvPr>
        </p:nvSpPr>
        <p:spPr>
          <a:xfrm>
            <a:off x="3685926" y="182146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p:txBody>
      </p:sp>
      <p:sp>
        <p:nvSpPr>
          <p:cNvPr id="75" name="Google Shape;75;p14"/>
          <p:cNvSpPr txBox="1">
            <a:spLocks noGrp="1"/>
          </p:cNvSpPr>
          <p:nvPr>
            <p:ph type="title" idx="2"/>
          </p:nvPr>
        </p:nvSpPr>
        <p:spPr>
          <a:xfrm>
            <a:off x="3739626" y="1329681"/>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p:txBody>
      </p:sp>
      <p:sp>
        <p:nvSpPr>
          <p:cNvPr id="76" name="Google Shape;76;p14"/>
          <p:cNvSpPr txBox="1">
            <a:spLocks noGrp="1"/>
          </p:cNvSpPr>
          <p:nvPr>
            <p:ph type="subTitle" idx="3"/>
          </p:nvPr>
        </p:nvSpPr>
        <p:spPr>
          <a:xfrm>
            <a:off x="3685926" y="375291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p:txBody>
      </p:sp>
      <p:sp>
        <p:nvSpPr>
          <p:cNvPr id="77" name="Google Shape;77;p14"/>
          <p:cNvSpPr txBox="1">
            <a:spLocks noGrp="1"/>
          </p:cNvSpPr>
          <p:nvPr>
            <p:ph type="title" idx="4"/>
          </p:nvPr>
        </p:nvSpPr>
        <p:spPr>
          <a:xfrm>
            <a:off x="3739626" y="3257056"/>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p:txBody>
      </p:sp>
      <p:sp>
        <p:nvSpPr>
          <p:cNvPr id="78" name="Google Shape;78;p14"/>
          <p:cNvSpPr txBox="1">
            <a:spLocks noGrp="1"/>
          </p:cNvSpPr>
          <p:nvPr>
            <p:ph type="subTitle" idx="5"/>
          </p:nvPr>
        </p:nvSpPr>
        <p:spPr>
          <a:xfrm>
            <a:off x="6132949" y="182146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p:txBody>
      </p:sp>
      <p:sp>
        <p:nvSpPr>
          <p:cNvPr id="79" name="Google Shape;79;p14"/>
          <p:cNvSpPr txBox="1">
            <a:spLocks noGrp="1"/>
          </p:cNvSpPr>
          <p:nvPr>
            <p:ph type="title" idx="6"/>
          </p:nvPr>
        </p:nvSpPr>
        <p:spPr>
          <a:xfrm>
            <a:off x="6186649" y="1329681"/>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80" name="Google Shape;80;p14"/>
          <p:cNvSpPr txBox="1">
            <a:spLocks noGrp="1"/>
          </p:cNvSpPr>
          <p:nvPr>
            <p:ph type="subTitle" idx="7"/>
          </p:nvPr>
        </p:nvSpPr>
        <p:spPr>
          <a:xfrm>
            <a:off x="6132949" y="3752919"/>
            <a:ext cx="1965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p:txBody>
      </p:sp>
      <p:sp>
        <p:nvSpPr>
          <p:cNvPr id="81" name="Google Shape;81;p14"/>
          <p:cNvSpPr txBox="1">
            <a:spLocks noGrp="1"/>
          </p:cNvSpPr>
          <p:nvPr>
            <p:ph type="title" idx="8"/>
          </p:nvPr>
        </p:nvSpPr>
        <p:spPr>
          <a:xfrm>
            <a:off x="6186649" y="3257056"/>
            <a:ext cx="19116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SECTION_HEADER_1_3">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84" name="Google Shape;84;p15"/>
          <p:cNvSpPr txBox="1">
            <a:spLocks noGrp="1"/>
          </p:cNvSpPr>
          <p:nvPr>
            <p:ph type="subTitle" idx="1"/>
          </p:nvPr>
        </p:nvSpPr>
        <p:spPr>
          <a:xfrm>
            <a:off x="1660113" y="20831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85" name="Google Shape;85;p15"/>
          <p:cNvSpPr txBox="1">
            <a:spLocks noGrp="1"/>
          </p:cNvSpPr>
          <p:nvPr>
            <p:ph type="title"/>
          </p:nvPr>
        </p:nvSpPr>
        <p:spPr>
          <a:xfrm>
            <a:off x="1660127" y="1591375"/>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panose="02000000000000000000"/>
                <a:ea typeface="Libre Baskerville" panose="02000000000000000000"/>
                <a:cs typeface="Libre Baskerville" panose="02000000000000000000"/>
                <a:sym typeface="Libre Baskerville" panose="02000000000000000000"/>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86" name="Google Shape;86;p15"/>
          <p:cNvSpPr txBox="1">
            <a:spLocks noGrp="1"/>
          </p:cNvSpPr>
          <p:nvPr>
            <p:ph type="title" idx="2" hasCustomPrompt="1"/>
          </p:nvPr>
        </p:nvSpPr>
        <p:spPr>
          <a:xfrm>
            <a:off x="820488" y="1525213"/>
            <a:ext cx="9126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panose="02000000000000000000"/>
                <a:ea typeface="Libre Baskerville" panose="02000000000000000000"/>
                <a:cs typeface="Libre Baskerville" panose="02000000000000000000"/>
                <a:sym typeface="Libre Baskerville" panose="02000000000000000000"/>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87" name="Google Shape;87;p15"/>
          <p:cNvSpPr txBox="1">
            <a:spLocks noGrp="1"/>
          </p:cNvSpPr>
          <p:nvPr>
            <p:ph type="subTitle" idx="3"/>
          </p:nvPr>
        </p:nvSpPr>
        <p:spPr>
          <a:xfrm>
            <a:off x="1660113" y="37859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88" name="Google Shape;88;p15"/>
          <p:cNvSpPr txBox="1">
            <a:spLocks noGrp="1"/>
          </p:cNvSpPr>
          <p:nvPr>
            <p:ph type="title" idx="4"/>
          </p:nvPr>
        </p:nvSpPr>
        <p:spPr>
          <a:xfrm>
            <a:off x="1660127" y="3290150"/>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panose="02000000000000000000"/>
                <a:ea typeface="Libre Baskerville" panose="02000000000000000000"/>
                <a:cs typeface="Libre Baskerville" panose="02000000000000000000"/>
                <a:sym typeface="Libre Baskerville" panose="02000000000000000000"/>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89" name="Google Shape;89;p15"/>
          <p:cNvSpPr txBox="1">
            <a:spLocks noGrp="1"/>
          </p:cNvSpPr>
          <p:nvPr>
            <p:ph type="title" idx="5" hasCustomPrompt="1"/>
          </p:nvPr>
        </p:nvSpPr>
        <p:spPr>
          <a:xfrm>
            <a:off x="818688" y="322398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panose="02000000000000000000"/>
                <a:ea typeface="Libre Baskerville" panose="02000000000000000000"/>
                <a:cs typeface="Libre Baskerville" panose="02000000000000000000"/>
                <a:sym typeface="Libre Baskerville" panose="02000000000000000000"/>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0" name="Google Shape;90;p15"/>
          <p:cNvSpPr txBox="1">
            <a:spLocks noGrp="1"/>
          </p:cNvSpPr>
          <p:nvPr>
            <p:ph type="subTitle" idx="6"/>
          </p:nvPr>
        </p:nvSpPr>
        <p:spPr>
          <a:xfrm>
            <a:off x="5985313" y="20831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91" name="Google Shape;91;p15"/>
          <p:cNvSpPr txBox="1">
            <a:spLocks noGrp="1"/>
          </p:cNvSpPr>
          <p:nvPr>
            <p:ph type="title" idx="7"/>
          </p:nvPr>
        </p:nvSpPr>
        <p:spPr>
          <a:xfrm>
            <a:off x="5985327" y="1591375"/>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panose="02000000000000000000"/>
                <a:ea typeface="Libre Baskerville" panose="02000000000000000000"/>
                <a:cs typeface="Libre Baskerville" panose="02000000000000000000"/>
                <a:sym typeface="Libre Baskerville" panose="02000000000000000000"/>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92" name="Google Shape;92;p15"/>
          <p:cNvSpPr txBox="1">
            <a:spLocks noGrp="1"/>
          </p:cNvSpPr>
          <p:nvPr>
            <p:ph type="title" idx="8" hasCustomPrompt="1"/>
          </p:nvPr>
        </p:nvSpPr>
        <p:spPr>
          <a:xfrm>
            <a:off x="5130913" y="1525213"/>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panose="02000000000000000000"/>
                <a:ea typeface="Libre Baskerville" panose="02000000000000000000"/>
                <a:cs typeface="Libre Baskerville" panose="02000000000000000000"/>
                <a:sym typeface="Libre Baskerville" panose="02000000000000000000"/>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3" name="Google Shape;93;p15"/>
          <p:cNvSpPr txBox="1">
            <a:spLocks noGrp="1"/>
          </p:cNvSpPr>
          <p:nvPr>
            <p:ph type="subTitle" idx="9"/>
          </p:nvPr>
        </p:nvSpPr>
        <p:spPr>
          <a:xfrm>
            <a:off x="5985313" y="37859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94" name="Google Shape;94;p15"/>
          <p:cNvSpPr txBox="1">
            <a:spLocks noGrp="1"/>
          </p:cNvSpPr>
          <p:nvPr>
            <p:ph type="title" idx="13"/>
          </p:nvPr>
        </p:nvSpPr>
        <p:spPr>
          <a:xfrm>
            <a:off x="5985327" y="3290150"/>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panose="02000000000000000000"/>
                <a:ea typeface="Libre Baskerville" panose="02000000000000000000"/>
                <a:cs typeface="Libre Baskerville" panose="02000000000000000000"/>
                <a:sym typeface="Libre Baskerville" panose="02000000000000000000"/>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95" name="Google Shape;95;p15"/>
          <p:cNvSpPr txBox="1">
            <a:spLocks noGrp="1"/>
          </p:cNvSpPr>
          <p:nvPr>
            <p:ph type="title" idx="14" hasCustomPrompt="1"/>
          </p:nvPr>
        </p:nvSpPr>
        <p:spPr>
          <a:xfrm>
            <a:off x="5130913" y="322398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panose="02000000000000000000"/>
                <a:ea typeface="Libre Baskerville" panose="02000000000000000000"/>
                <a:cs typeface="Libre Baskerville" panose="02000000000000000000"/>
                <a:sym typeface="Libre Baskerville" panose="02000000000000000000"/>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6" name="Google Shape;96;p15"/>
          <p:cNvSpPr txBox="1">
            <a:spLocks noGrp="1"/>
          </p:cNvSpPr>
          <p:nvPr>
            <p:ph type="title" idx="15"/>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b="1">
                <a:latin typeface="Libre Baskerville" panose="02000000000000000000"/>
                <a:ea typeface="Libre Baskerville" panose="02000000000000000000"/>
                <a:cs typeface="Libre Baskerville" panose="02000000000000000000"/>
                <a:sym typeface="Libre Baskerville" panose="02000000000000000000"/>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p:txBody>
      </p:sp>
      <p:sp>
        <p:nvSpPr>
          <p:cNvPr id="97" name="Google Shape;97;p15"/>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panose="02000000000000000000"/>
              <a:buNone/>
              <a:defRPr sz="2800" b="1">
                <a:solidFill>
                  <a:schemeClr val="dk2"/>
                </a:solidFill>
                <a:latin typeface="Libre Baskerville" panose="02000000000000000000"/>
                <a:ea typeface="Libre Baskerville" panose="02000000000000000000"/>
                <a:cs typeface="Libre Baskerville" panose="02000000000000000000"/>
                <a:sym typeface="Libre Baskerville" panose="02000000000000000000"/>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1pPr>
            <a:lvl2pPr marL="914400" lvl="1" indent="-342900">
              <a:lnSpc>
                <a:spcPct val="115000"/>
              </a:lnSpc>
              <a:spcBef>
                <a:spcPts val="1600"/>
              </a:spcBef>
              <a:spcAft>
                <a:spcPts val="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2pPr>
            <a:lvl3pPr marL="1371600" lvl="2" indent="-342900">
              <a:lnSpc>
                <a:spcPct val="115000"/>
              </a:lnSpc>
              <a:spcBef>
                <a:spcPts val="1600"/>
              </a:spcBef>
              <a:spcAft>
                <a:spcPts val="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3pPr>
            <a:lvl4pPr marL="1828800" lvl="3" indent="-342900">
              <a:lnSpc>
                <a:spcPct val="115000"/>
              </a:lnSpc>
              <a:spcBef>
                <a:spcPts val="1600"/>
              </a:spcBef>
              <a:spcAft>
                <a:spcPts val="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4pPr>
            <a:lvl5pPr marL="2286000" lvl="4" indent="-342900">
              <a:lnSpc>
                <a:spcPct val="115000"/>
              </a:lnSpc>
              <a:spcBef>
                <a:spcPts val="1600"/>
              </a:spcBef>
              <a:spcAft>
                <a:spcPts val="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5pPr>
            <a:lvl6pPr marL="2743200" lvl="5" indent="-342900">
              <a:lnSpc>
                <a:spcPct val="115000"/>
              </a:lnSpc>
              <a:spcBef>
                <a:spcPts val="1600"/>
              </a:spcBef>
              <a:spcAft>
                <a:spcPts val="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6pPr>
            <a:lvl7pPr marL="3200400" lvl="6" indent="-342900">
              <a:lnSpc>
                <a:spcPct val="115000"/>
              </a:lnSpc>
              <a:spcBef>
                <a:spcPts val="1600"/>
              </a:spcBef>
              <a:spcAft>
                <a:spcPts val="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7pPr>
            <a:lvl8pPr marL="3657600" lvl="7" indent="-342900">
              <a:lnSpc>
                <a:spcPct val="115000"/>
              </a:lnSpc>
              <a:spcBef>
                <a:spcPts val="1600"/>
              </a:spcBef>
              <a:spcAft>
                <a:spcPts val="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8pPr>
            <a:lvl9pPr marL="4114800" lvl="8" indent="-342900">
              <a:lnSpc>
                <a:spcPct val="115000"/>
              </a:lnSpc>
              <a:spcBef>
                <a:spcPts val="1600"/>
              </a:spcBef>
              <a:spcAft>
                <a:spcPts val="160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FACD86D-F02D-4B7F-8F89-E35C928EEC56}" type="datetimeFigureOut">
              <a:rPr lang="en-IN" smtClean="0"/>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B754FAF-C10C-449C-B94B-A22818D451FA}"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jpe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microsoft.com/office/2007/relationships/hdphoto" Target="../media/image15.wdp"/><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microsoft.com/office/2007/relationships/hdphoto" Target="../media/image18.wdp"/><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26.jpeg"/><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3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2.png"/><Relationship Id="rId3" Type="http://schemas.microsoft.com/office/2007/relationships/media" Target="../media/media2.mp3"/><Relationship Id="rId2" Type="http://schemas.openxmlformats.org/officeDocument/2006/relationships/audio" Target="../media/media2.mp3"/><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2.png"/><Relationship Id="rId3" Type="http://schemas.microsoft.com/office/2007/relationships/media" Target="../media/media3.mp3"/><Relationship Id="rId2" Type="http://schemas.openxmlformats.org/officeDocument/2006/relationships/audio" Target="../media/media3.mp3"/><Relationship Id="rId1" Type="http://schemas.openxmlformats.org/officeDocument/2006/relationships/image" Target="../media/image38.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2.png"/><Relationship Id="rId3" Type="http://schemas.microsoft.com/office/2007/relationships/media" Target="../media/media4.mp3"/><Relationship Id="rId2" Type="http://schemas.openxmlformats.org/officeDocument/2006/relationships/audio" Target="../media/media4.mp3"/><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43.wdp"/><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microsoft.com/office/2007/relationships/hdphoto" Target="../media/image11.wdp"/><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0.xml"/><Relationship Id="rId2" Type="http://schemas.microsoft.com/office/2007/relationships/hdphoto" Target="../media/image13.wdp"/><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Google Shape;347;p29"/>
          <p:cNvSpPr txBox="1"/>
          <p:nvPr/>
        </p:nvSpPr>
        <p:spPr>
          <a:xfrm>
            <a:off x="2965800" y="1826717"/>
            <a:ext cx="2626611" cy="749367"/>
          </a:xfrm>
          <a:prstGeom prst="rect">
            <a:avLst/>
          </a:prstGeom>
          <a:noFill/>
          <a:ln>
            <a:noFill/>
          </a:ln>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r>
              <a:rPr lang="en-IN" sz="1800" b="1" dirty="0">
                <a:latin typeface="Avenir Next LT Pro Light" panose="020B0304020202020204" pitchFamily="34" charset="0"/>
              </a:rPr>
              <a:t>TEAM 10</a:t>
            </a:r>
            <a:endParaRPr lang="en-IN" sz="1800" b="1" dirty="0">
              <a:latin typeface="Avenir Next LT Pro Light" panose="020B0304020202020204" pitchFamily="34" charset="0"/>
            </a:endParaRPr>
          </a:p>
        </p:txBody>
      </p:sp>
      <p:pic>
        <p:nvPicPr>
          <p:cNvPr id="6" name="Picture 5" descr="A picture containing tex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t="1707" b="6371"/>
          <a:stretch>
            <a:fillRect/>
          </a:stretch>
        </p:blipFill>
        <p:spPr>
          <a:xfrm>
            <a:off x="0" y="-1"/>
            <a:ext cx="9144000" cy="5143501"/>
          </a:xfrm>
          <a:prstGeom prst="rect">
            <a:avLst/>
          </a:prstGeom>
        </p:spPr>
      </p:pic>
      <p:sp>
        <p:nvSpPr>
          <p:cNvPr id="7" name="Google Shape;345;p29"/>
          <p:cNvSpPr txBox="1"/>
          <p:nvPr/>
        </p:nvSpPr>
        <p:spPr>
          <a:xfrm>
            <a:off x="4638555" y="2857148"/>
            <a:ext cx="6256043" cy="1770437"/>
          </a:xfrm>
          <a:prstGeom prst="rect">
            <a:avLst/>
          </a:prstGeom>
          <a:noFill/>
          <a:ln>
            <a:noFill/>
          </a:ln>
        </p:spPr>
        <p:txBody>
          <a:bodyPr spcFirstLastPara="1" wrap="square" lIns="91425" tIns="91425" rIns="91425" bIns="91425"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lnSpc>
                <a:spcPct val="200000"/>
              </a:lnSpc>
            </a:pPr>
            <a:r>
              <a:rPr lang="en-IN" sz="1800" b="1" dirty="0">
                <a:solidFill>
                  <a:schemeClr val="bg1"/>
                </a:solidFill>
                <a:latin typeface="Corbel" panose="020B0503020204020204" pitchFamily="34" charset="0"/>
                <a:cs typeface="Cavolini" panose="03000502040302020204" pitchFamily="66" charset="0"/>
              </a:rPr>
              <a:t>KRITHIKA S</a:t>
            </a:r>
            <a:endParaRPr lang="en-IN" sz="1800" b="1" dirty="0">
              <a:solidFill>
                <a:schemeClr val="bg1"/>
              </a:solidFill>
              <a:latin typeface="Corbel" panose="020B0503020204020204" pitchFamily="34" charset="0"/>
              <a:cs typeface="Cavolini" panose="03000502040302020204" pitchFamily="66" charset="0"/>
            </a:endParaRPr>
          </a:p>
          <a:p>
            <a:pPr marL="0" indent="0" algn="ctr">
              <a:lnSpc>
                <a:spcPct val="200000"/>
              </a:lnSpc>
            </a:pPr>
            <a:r>
              <a:rPr lang="en-IN" sz="1800" b="1" dirty="0">
                <a:solidFill>
                  <a:schemeClr val="bg1"/>
                </a:solidFill>
                <a:latin typeface="Corbel" panose="020B0503020204020204" pitchFamily="34" charset="0"/>
                <a:cs typeface="Cavolini" panose="03000502040302020204" pitchFamily="66" charset="0"/>
              </a:rPr>
              <a:t>PVR. MURTHY</a:t>
            </a:r>
            <a:endParaRPr lang="en-IN" sz="1800" b="1" dirty="0">
              <a:solidFill>
                <a:schemeClr val="bg1"/>
              </a:solidFill>
              <a:latin typeface="Corbel" panose="020B0503020204020204" pitchFamily="34" charset="0"/>
              <a:cs typeface="Cavolini" panose="03000502040302020204" pitchFamily="66" charset="0"/>
            </a:endParaRPr>
          </a:p>
          <a:p>
            <a:pPr marL="0" indent="0" algn="ctr">
              <a:lnSpc>
                <a:spcPct val="200000"/>
              </a:lnSpc>
            </a:pPr>
            <a:r>
              <a:rPr lang="en-IN" sz="1800" b="1" dirty="0">
                <a:solidFill>
                  <a:schemeClr val="bg1"/>
                </a:solidFill>
                <a:latin typeface="Corbel" panose="020B0503020204020204" pitchFamily="34" charset="0"/>
                <a:cs typeface="Cavolini" panose="03000502040302020204" pitchFamily="66" charset="0"/>
              </a:rPr>
              <a:t>BACHU GANESH</a:t>
            </a:r>
            <a:endParaRPr lang="en-IN" sz="1800" b="1" dirty="0">
              <a:solidFill>
                <a:schemeClr val="bg1"/>
              </a:solidFill>
              <a:latin typeface="Corbel" panose="020B0503020204020204" pitchFamily="34" charset="0"/>
              <a:cs typeface="Cavolini" panose="03000502040302020204" pitchFamily="66" charset="0"/>
            </a:endParaRPr>
          </a:p>
          <a:p>
            <a:pPr marL="0" indent="0" algn="ctr">
              <a:lnSpc>
                <a:spcPct val="200000"/>
              </a:lnSpc>
            </a:pPr>
            <a:r>
              <a:rPr lang="en-IN" sz="1800" b="1" dirty="0">
                <a:solidFill>
                  <a:schemeClr val="bg1"/>
                </a:solidFill>
                <a:latin typeface="Corbel" panose="020B0503020204020204" pitchFamily="34" charset="0"/>
                <a:cs typeface="Cavolini" panose="03000502040302020204" pitchFamily="66" charset="0"/>
              </a:rPr>
              <a:t>PRIYADHARSHINI AR</a:t>
            </a:r>
            <a:endParaRPr lang="en-IN" sz="1800" b="1" dirty="0">
              <a:solidFill>
                <a:schemeClr val="bg1"/>
              </a:solidFill>
              <a:latin typeface="Corbel" panose="020B0503020204020204" pitchFamily="34" charset="0"/>
              <a:cs typeface="Cavolini" panose="03000502040302020204" pitchFamily="66" charset="0"/>
            </a:endParaRPr>
          </a:p>
          <a:p>
            <a:pPr marL="0" indent="0" algn="ctr">
              <a:lnSpc>
                <a:spcPct val="200000"/>
              </a:lnSpc>
            </a:pPr>
            <a:r>
              <a:rPr lang="en-IN" sz="1800" b="1" dirty="0">
                <a:solidFill>
                  <a:schemeClr val="bg1"/>
                </a:solidFill>
                <a:latin typeface="Corbel" panose="020B0503020204020204" pitchFamily="34" charset="0"/>
                <a:cs typeface="Cavolini" panose="03000502040302020204" pitchFamily="66" charset="0"/>
              </a:rPr>
              <a:t>CHEREDDY SPANDANA</a:t>
            </a:r>
            <a:endParaRPr lang="en-IN" sz="1800" b="1" dirty="0">
              <a:solidFill>
                <a:schemeClr val="bg1"/>
              </a:solidFill>
              <a:latin typeface="Corbel" panose="020B0503020204020204" pitchFamily="34" charset="0"/>
              <a:cs typeface="Cavolini" panose="03000502040302020204" pitchFamily="66" charset="0"/>
            </a:endParaRPr>
          </a:p>
          <a:p>
            <a:pPr marL="0" indent="0" algn="ctr">
              <a:lnSpc>
                <a:spcPct val="200000"/>
              </a:lnSpc>
            </a:pPr>
            <a:endParaRPr lang="en-IN" sz="1800" b="1" dirty="0">
              <a:solidFill>
                <a:schemeClr val="bg1"/>
              </a:solidFill>
              <a:latin typeface="Corbel" panose="020B0503020204020204" pitchFamily="34" charset="0"/>
              <a:cs typeface="Cavolini" panose="03000502040302020204" pitchFamily="66" charset="0"/>
            </a:endParaRPr>
          </a:p>
        </p:txBody>
      </p:sp>
      <p:sp>
        <p:nvSpPr>
          <p:cNvPr id="9" name="Google Shape;347;p29"/>
          <p:cNvSpPr txBox="1"/>
          <p:nvPr/>
        </p:nvSpPr>
        <p:spPr>
          <a:xfrm>
            <a:off x="6453271" y="1372902"/>
            <a:ext cx="2626611" cy="749367"/>
          </a:xfrm>
          <a:prstGeom prst="rect">
            <a:avLst/>
          </a:prstGeom>
          <a:noFill/>
          <a:ln>
            <a:noFill/>
          </a:ln>
        </p:spPr>
        <p:txBody>
          <a:bodyPr spcFirstLastPara="1" wrap="square" lIns="91425" tIns="91425" rIns="91425" bIns="91425"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algn="ctr"/>
            <a:r>
              <a:rPr lang="en-IN" sz="2100" b="1" dirty="0">
                <a:solidFill>
                  <a:schemeClr val="bg1"/>
                </a:solidFill>
                <a:latin typeface="Corbel" panose="020B0503020204020204" pitchFamily="34" charset="0"/>
              </a:rPr>
              <a:t>TEAM - </a:t>
            </a:r>
            <a:r>
              <a:rPr lang="en-IN" sz="2100" b="1" dirty="0">
                <a:solidFill>
                  <a:schemeClr val="bg1"/>
                </a:solidFill>
                <a:latin typeface="Bahnschrift SemiBold" panose="020B0502040204020203" pitchFamily="34" charset="0"/>
              </a:rPr>
              <a:t>10</a:t>
            </a:r>
            <a:endParaRPr lang="en-IN" sz="2100" b="1" dirty="0">
              <a:solidFill>
                <a:schemeClr val="bg1"/>
              </a:solidFill>
              <a:latin typeface="Bahnschrift SemiBold" panose="020B0502040204020203" pitchFamily="34" charset="0"/>
            </a:endParaRPr>
          </a:p>
        </p:txBody>
      </p:sp>
      <p:sp>
        <p:nvSpPr>
          <p:cNvPr id="12" name="Title 1"/>
          <p:cNvSpPr txBox="1"/>
          <p:nvPr/>
        </p:nvSpPr>
        <p:spPr>
          <a:xfrm>
            <a:off x="197041" y="-830472"/>
            <a:ext cx="3108867" cy="3487661"/>
          </a:xfrm>
          <a:prstGeom prst="rect">
            <a:avLst/>
          </a:prstGeom>
        </p:spPr>
        <p:txBody>
          <a:bodyPr vert="horz" lIns="68580" tIns="34290" rIns="68580" bIns="34290" rtlCol="0" anchor="b">
            <a:normAutofit fontScale="77500" lnSpcReduction="2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70000"/>
              </a:lnSpc>
            </a:pPr>
            <a:r>
              <a:rPr lang="en-IN" sz="4950" b="1" dirty="0">
                <a:ln w="9525">
                  <a:noFill/>
                  <a:prstDash val="solid"/>
                </a:ln>
                <a:solidFill>
                  <a:schemeClr val="bg1"/>
                </a:solidFill>
                <a:effectLst>
                  <a:outerShdw blurRad="38100" dist="38100" dir="2700000" algn="tl">
                    <a:srgbClr val="000000">
                      <a:alpha val="43137"/>
                    </a:srgbClr>
                  </a:outerShdw>
                </a:effectLst>
                <a:latin typeface="Maiandra GD" panose="020E0502030308020204" pitchFamily="34" charset="0"/>
              </a:rPr>
              <a:t>The Vedas: An Overview</a:t>
            </a:r>
            <a:br>
              <a:rPr lang="en-IN" sz="4950" b="1" dirty="0">
                <a:ln w="9525">
                  <a:noFill/>
                  <a:prstDash val="solid"/>
                </a:ln>
                <a:solidFill>
                  <a:schemeClr val="bg1"/>
                </a:solidFill>
                <a:effectLst>
                  <a:outerShdw blurRad="38100" dist="38100" dir="2700000" algn="tl">
                    <a:srgbClr val="000000">
                      <a:alpha val="43137"/>
                    </a:srgbClr>
                  </a:outerShdw>
                </a:effectLst>
                <a:latin typeface="Maiandra GD" panose="020E0502030308020204" pitchFamily="34" charset="0"/>
              </a:rPr>
            </a:br>
            <a:endParaRPr lang="en-IN" sz="4950" dirty="0">
              <a:solidFill>
                <a:schemeClr val="bg1"/>
              </a:solidFill>
              <a:effectLst>
                <a:outerShdw blurRad="38100" dist="38100" dir="2700000" algn="tl">
                  <a:srgbClr val="000000">
                    <a:alpha val="43137"/>
                  </a:srgbClr>
                </a:outerShdw>
              </a:effectLst>
              <a:latin typeface="Maiandra GD" panose="020E0502030308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36" name="Title 1"/>
          <p:cNvSpPr>
            <a:spLocks noGrp="1"/>
          </p:cNvSpPr>
          <p:nvPr>
            <p:ph type="title"/>
          </p:nvPr>
        </p:nvSpPr>
        <p:spPr>
          <a:xfrm>
            <a:off x="633846" y="219809"/>
            <a:ext cx="7881505" cy="734074"/>
          </a:xfrm>
        </p:spPr>
        <p:txBody>
          <a:bodyP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N" sz="2000" b="1" dirty="0">
                <a:latin typeface="Bahnschrift" panose="020B0502040204020203" pitchFamily="34" charset="0"/>
              </a:rPr>
              <a:t>Brahmanas - Contents</a:t>
            </a:r>
            <a:endParaRPr lang="en-IN" sz="2000" b="1" dirty="0">
              <a:latin typeface="Bahnschrift" panose="020B0502040204020203" pitchFamily="34" charset="0"/>
            </a:endParaRPr>
          </a:p>
        </p:txBody>
      </p:sp>
      <p:sp>
        <p:nvSpPr>
          <p:cNvPr id="4" name="TextBox 3"/>
          <p:cNvSpPr txBox="1"/>
          <p:nvPr/>
        </p:nvSpPr>
        <p:spPr>
          <a:xfrm>
            <a:off x="811729" y="830938"/>
            <a:ext cx="7703622" cy="1028423"/>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just">
              <a:lnSpc>
                <a:spcPct val="150000"/>
              </a:lnSpc>
            </a:pPr>
            <a:r>
              <a:rPr lang="en-US" b="0" i="0" dirty="0" err="1">
                <a:solidFill>
                  <a:srgbClr val="000000"/>
                </a:solidFill>
                <a:effectLst/>
                <a:latin typeface="Calibri" panose="020F0502020204030204" pitchFamily="34" charset="0"/>
                <a:cs typeface="Calibri" panose="020F0502020204030204" pitchFamily="34" charset="0"/>
              </a:rPr>
              <a:t>Apastamba</a:t>
            </a:r>
            <a:r>
              <a:rPr lang="en-US" b="0" i="0" dirty="0">
                <a:solidFill>
                  <a:srgbClr val="000000"/>
                </a:solidFill>
                <a:effectLst/>
                <a:latin typeface="Calibri" panose="020F0502020204030204" pitchFamily="34" charset="0"/>
                <a:cs typeface="Calibri" panose="020F0502020204030204" pitchFamily="34" charset="0"/>
              </a:rPr>
              <a:t> defines Brahmanas as ‘</a:t>
            </a:r>
            <a:r>
              <a:rPr lang="en-US" b="0" i="0" dirty="0" err="1">
                <a:solidFill>
                  <a:srgbClr val="000000"/>
                </a:solidFill>
                <a:effectLst/>
                <a:latin typeface="Calibri" panose="020F0502020204030204" pitchFamily="34" charset="0"/>
                <a:cs typeface="Calibri" panose="020F0502020204030204" pitchFamily="34" charset="0"/>
              </a:rPr>
              <a:t>Karmacodana</a:t>
            </a:r>
            <a:r>
              <a:rPr lang="en-US" b="0" i="0" dirty="0">
                <a:solidFill>
                  <a:srgbClr val="000000"/>
                </a:solidFill>
                <a:effectLst/>
                <a:latin typeface="Calibri" panose="020F0502020204030204" pitchFamily="34" charset="0"/>
                <a:cs typeface="Calibri" panose="020F0502020204030204" pitchFamily="34" charset="0"/>
              </a:rPr>
              <a:t> </a:t>
            </a:r>
            <a:r>
              <a:rPr lang="en-US" b="0" i="0" dirty="0" err="1">
                <a:solidFill>
                  <a:srgbClr val="000000"/>
                </a:solidFill>
                <a:effectLst/>
                <a:latin typeface="Calibri" panose="020F0502020204030204" pitchFamily="34" charset="0"/>
                <a:cs typeface="Calibri" panose="020F0502020204030204" pitchFamily="34" charset="0"/>
              </a:rPr>
              <a:t>Brahmanani</a:t>
            </a:r>
            <a:r>
              <a:rPr lang="en-US" b="0" i="0" dirty="0">
                <a:solidFill>
                  <a:srgbClr val="000000"/>
                </a:solidFill>
                <a:effectLst/>
                <a:latin typeface="Calibri" panose="020F0502020204030204" pitchFamily="34" charset="0"/>
                <a:cs typeface="Calibri" panose="020F0502020204030204" pitchFamily="34" charset="0"/>
              </a:rPr>
              <a:t>’ meaning Brahmanas are injunctions for the performance of sacrificial rites. According to him, these texts deal with the following six </a:t>
            </a:r>
            <a:r>
              <a:rPr lang="en-US" b="0" i="0" dirty="0" err="1">
                <a:solidFill>
                  <a:srgbClr val="000000"/>
                </a:solidFill>
                <a:effectLst/>
                <a:latin typeface="Calibri" panose="020F0502020204030204" pitchFamily="34" charset="0"/>
                <a:cs typeface="Calibri" panose="020F0502020204030204" pitchFamily="34" charset="0"/>
              </a:rPr>
              <a:t>topics:Vidhi</a:t>
            </a:r>
            <a:r>
              <a:rPr lang="en-US" b="0" i="0" dirty="0">
                <a:solidFill>
                  <a:srgbClr val="000000"/>
                </a:solidFill>
                <a:effectLst/>
                <a:latin typeface="Calibri" panose="020F0502020204030204" pitchFamily="34" charset="0"/>
                <a:cs typeface="Calibri" panose="020F0502020204030204" pitchFamily="34" charset="0"/>
              </a:rPr>
              <a:t> </a:t>
            </a:r>
            <a:r>
              <a:rPr lang="en-US" b="0" i="0" dirty="0" err="1">
                <a:solidFill>
                  <a:srgbClr val="000000"/>
                </a:solidFill>
                <a:effectLst/>
                <a:latin typeface="Calibri" panose="020F0502020204030204" pitchFamily="34" charset="0"/>
                <a:cs typeface="Calibri" panose="020F0502020204030204" pitchFamily="34" charset="0"/>
              </a:rPr>
              <a:t>Arthavada</a:t>
            </a:r>
            <a:r>
              <a:rPr lang="en-US" b="0" i="0" dirty="0">
                <a:solidFill>
                  <a:srgbClr val="000000"/>
                </a:solidFill>
                <a:effectLst/>
                <a:latin typeface="Calibri" panose="020F0502020204030204" pitchFamily="34" charset="0"/>
                <a:cs typeface="Calibri" panose="020F0502020204030204" pitchFamily="34" charset="0"/>
              </a:rPr>
              <a:t> , </a:t>
            </a:r>
            <a:r>
              <a:rPr lang="en-US" b="0" i="0" dirty="0" err="1">
                <a:solidFill>
                  <a:srgbClr val="000000"/>
                </a:solidFill>
                <a:effectLst/>
                <a:latin typeface="Calibri" panose="020F0502020204030204" pitchFamily="34" charset="0"/>
                <a:cs typeface="Calibri" panose="020F0502020204030204" pitchFamily="34" charset="0"/>
              </a:rPr>
              <a:t>Ninda</a:t>
            </a:r>
            <a:r>
              <a:rPr lang="en-US" b="0" i="0" dirty="0">
                <a:solidFill>
                  <a:srgbClr val="000000"/>
                </a:solidFill>
                <a:effectLst/>
                <a:latin typeface="Calibri" panose="020F0502020204030204" pitchFamily="34" charset="0"/>
                <a:cs typeface="Calibri" panose="020F0502020204030204" pitchFamily="34" charset="0"/>
              </a:rPr>
              <a:t>, </a:t>
            </a:r>
            <a:r>
              <a:rPr lang="en-US" b="0" i="0" dirty="0" err="1">
                <a:solidFill>
                  <a:srgbClr val="000000"/>
                </a:solidFill>
                <a:effectLst/>
                <a:latin typeface="Calibri" panose="020F0502020204030204" pitchFamily="34" charset="0"/>
                <a:cs typeface="Calibri" panose="020F0502020204030204" pitchFamily="34" charset="0"/>
              </a:rPr>
              <a:t>Prashansha</a:t>
            </a:r>
            <a:r>
              <a:rPr lang="en-US" b="0" i="0" dirty="0">
                <a:solidFill>
                  <a:srgbClr val="000000"/>
                </a:solidFill>
                <a:effectLst/>
                <a:latin typeface="Calibri" panose="020F0502020204030204" pitchFamily="34" charset="0"/>
                <a:cs typeface="Calibri" panose="020F0502020204030204" pitchFamily="34" charset="0"/>
              </a:rPr>
              <a:t> , </a:t>
            </a:r>
            <a:r>
              <a:rPr lang="en-US" b="0" i="0" dirty="0" err="1">
                <a:solidFill>
                  <a:srgbClr val="000000"/>
                </a:solidFill>
                <a:effectLst/>
                <a:latin typeface="Calibri" panose="020F0502020204030204" pitchFamily="34" charset="0"/>
                <a:cs typeface="Calibri" panose="020F0502020204030204" pitchFamily="34" charset="0"/>
              </a:rPr>
              <a:t>Purakalpa</a:t>
            </a:r>
            <a:r>
              <a:rPr lang="en-US" b="0" i="0" dirty="0">
                <a:solidFill>
                  <a:srgbClr val="000000"/>
                </a:solidFill>
                <a:effectLst/>
                <a:latin typeface="Calibri" panose="020F0502020204030204" pitchFamily="34" charset="0"/>
                <a:cs typeface="Calibri" panose="020F0502020204030204" pitchFamily="34" charset="0"/>
              </a:rPr>
              <a:t> and </a:t>
            </a:r>
            <a:r>
              <a:rPr lang="en-US" b="0" i="0" dirty="0" err="1">
                <a:solidFill>
                  <a:srgbClr val="000000"/>
                </a:solidFill>
                <a:effectLst/>
                <a:latin typeface="Calibri" panose="020F0502020204030204" pitchFamily="34" charset="0"/>
                <a:cs typeface="Calibri" panose="020F0502020204030204" pitchFamily="34" charset="0"/>
              </a:rPr>
              <a:t>Parakriti</a:t>
            </a:r>
            <a:r>
              <a:rPr lang="en-US" b="0" i="0" dirty="0">
                <a:solidFill>
                  <a:srgbClr val="000000"/>
                </a:solidFill>
                <a:effectLst/>
                <a:latin typeface="Calibri" panose="020F0502020204030204" pitchFamily="34" charset="0"/>
                <a:cs typeface="Calibri" panose="020F0502020204030204" pitchFamily="34" charset="0"/>
              </a:rPr>
              <a:t>.</a:t>
            </a:r>
            <a:endParaRPr lang="en-US" b="0" i="0" dirty="0">
              <a:solidFill>
                <a:srgbClr val="000000"/>
              </a:solidFill>
              <a:effectLst/>
              <a:latin typeface="Calibri" panose="020F0502020204030204" pitchFamily="34" charset="0"/>
              <a:cs typeface="Calibri" panose="020F0502020204030204" pitchFamily="34" charset="0"/>
            </a:endParaRPr>
          </a:p>
        </p:txBody>
      </p:sp>
      <p:sp>
        <p:nvSpPr>
          <p:cNvPr id="6" name="TextBox 5"/>
          <p:cNvSpPr txBox="1"/>
          <p:nvPr/>
        </p:nvSpPr>
        <p:spPr>
          <a:xfrm>
            <a:off x="545356" y="1859361"/>
            <a:ext cx="8075076" cy="683392"/>
          </a:xfrm>
          <a:prstGeom prst="rect">
            <a:avLst/>
          </a:prstGeom>
          <a:noFill/>
        </p:spPr>
        <p:txBody>
          <a:bodyPr wrap="square">
            <a:spAutoFit/>
          </a:bodyPr>
          <a:lstStyle/>
          <a:p>
            <a:pPr marL="342900" indent="-342900" algn="just">
              <a:lnSpc>
                <a:spcPct val="150000"/>
              </a:lnSpc>
              <a:buFont typeface="+mj-lt"/>
              <a:buAutoNum type="arabicPeriod"/>
            </a:pPr>
            <a:r>
              <a:rPr lang="en-US" sz="1350" b="1" i="1" dirty="0">
                <a:solidFill>
                  <a:srgbClr val="000000"/>
                </a:solidFill>
                <a:effectLst/>
                <a:latin typeface="Calibri" panose="020F0502020204030204" pitchFamily="34" charset="0"/>
                <a:cs typeface="Calibri" panose="020F0502020204030204" pitchFamily="34" charset="0"/>
              </a:rPr>
              <a:t>Vidhi</a:t>
            </a:r>
            <a:r>
              <a:rPr lang="en-US" sz="1350" b="0" i="1" dirty="0">
                <a:solidFill>
                  <a:srgbClr val="000000"/>
                </a:solidFill>
                <a:effectLst/>
                <a:latin typeface="Calibri" panose="020F0502020204030204" pitchFamily="34" charset="0"/>
                <a:cs typeface="Calibri" panose="020F0502020204030204" pitchFamily="34" charset="0"/>
              </a:rPr>
              <a:t> </a:t>
            </a:r>
            <a:r>
              <a:rPr lang="en-US" sz="1350" b="0" i="0" dirty="0">
                <a:solidFill>
                  <a:srgbClr val="000000"/>
                </a:solidFill>
                <a:effectLst/>
                <a:latin typeface="Calibri" panose="020F0502020204030204" pitchFamily="34" charset="0"/>
                <a:cs typeface="Calibri" panose="020F0502020204030204" pitchFamily="34" charset="0"/>
              </a:rPr>
              <a:t>means injunctions for the performance of particular rites.</a:t>
            </a:r>
            <a:endParaRPr lang="en-US" sz="1350" b="0" i="0" dirty="0">
              <a:solidFill>
                <a:srgbClr val="000000"/>
              </a:solidFill>
              <a:effectLst/>
              <a:latin typeface="Calibri" panose="020F0502020204030204" pitchFamily="34" charset="0"/>
              <a:cs typeface="Calibri" panose="020F0502020204030204" pitchFamily="34" charset="0"/>
            </a:endParaRPr>
          </a:p>
          <a:p>
            <a:pPr marL="342900" indent="-342900" algn="just">
              <a:lnSpc>
                <a:spcPct val="150000"/>
              </a:lnSpc>
              <a:buFont typeface="+mj-lt"/>
              <a:buAutoNum type="arabicPeriod"/>
            </a:pPr>
            <a:r>
              <a:rPr lang="en-US" sz="1350" b="1" i="1" dirty="0" err="1">
                <a:solidFill>
                  <a:srgbClr val="000000"/>
                </a:solidFill>
                <a:effectLst/>
                <a:latin typeface="Calibri" panose="020F0502020204030204" pitchFamily="34" charset="0"/>
                <a:cs typeface="Calibri" panose="020F0502020204030204" pitchFamily="34" charset="0"/>
              </a:rPr>
              <a:t>Arthavada</a:t>
            </a:r>
            <a:r>
              <a:rPr lang="en-US" sz="1350" b="0" i="0" dirty="0">
                <a:solidFill>
                  <a:srgbClr val="000000"/>
                </a:solidFill>
                <a:effectLst/>
                <a:latin typeface="Calibri" panose="020F0502020204030204" pitchFamily="34" charset="0"/>
                <a:cs typeface="Calibri" panose="020F0502020204030204" pitchFamily="34" charset="0"/>
              </a:rPr>
              <a:t> comprises the numerous explanatory remarks on the meaning of Mantras and particular rites.</a:t>
            </a:r>
            <a:endParaRPr lang="en-US" sz="1350" b="0" i="0" dirty="0">
              <a:solidFill>
                <a:srgbClr val="000000"/>
              </a:solidFill>
              <a:effectLst/>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1">
            <a:extLst>
              <a:ext uri="{BEBA8EAE-BF5A-486C-A8C5-ECC9F3942E4B}">
                <a14:imgProps xmlns:a14="http://schemas.microsoft.com/office/drawing/2010/main">
                  <a14:imgLayer r:embed="rId2">
                    <a14:imgEffect>
                      <a14:colorTemperature colorTemp="5900"/>
                    </a14:imgEffect>
                  </a14:imgLayer>
                </a14:imgProps>
              </a:ext>
            </a:extLst>
          </a:blip>
          <a:stretch>
            <a:fillRect/>
          </a:stretch>
        </p:blipFill>
        <p:spPr>
          <a:xfrm>
            <a:off x="5442234" y="3064593"/>
            <a:ext cx="3073117" cy="1322881"/>
          </a:xfrm>
          <a:prstGeom prst="rect">
            <a:avLst/>
          </a:prstGeom>
          <a:ln>
            <a:noFill/>
          </a:ln>
          <a:effectLst>
            <a:softEdge rad="31750"/>
          </a:effectLst>
        </p:spPr>
      </p:pic>
      <p:sp>
        <p:nvSpPr>
          <p:cNvPr id="10" name="TextBox 9"/>
          <p:cNvSpPr txBox="1"/>
          <p:nvPr/>
        </p:nvSpPr>
        <p:spPr>
          <a:xfrm>
            <a:off x="545356" y="2547785"/>
            <a:ext cx="4572000" cy="1997919"/>
          </a:xfrm>
          <a:prstGeom prst="rect">
            <a:avLst/>
          </a:prstGeom>
          <a:noFill/>
        </p:spPr>
        <p:txBody>
          <a:bodyPr wrap="square">
            <a:spAutoFit/>
          </a:bodyPr>
          <a:lstStyle/>
          <a:p>
            <a:pPr algn="just">
              <a:lnSpc>
                <a:spcPct val="150000"/>
              </a:lnSpc>
            </a:pPr>
            <a:r>
              <a:rPr lang="en-US" sz="1350" b="1" i="1" dirty="0">
                <a:solidFill>
                  <a:srgbClr val="000000"/>
                </a:solidFill>
                <a:effectLst/>
                <a:latin typeface="Calibri" panose="020F0502020204030204" pitchFamily="34" charset="0"/>
                <a:cs typeface="Calibri" panose="020F0502020204030204" pitchFamily="34" charset="0"/>
              </a:rPr>
              <a:t>3.     </a:t>
            </a:r>
            <a:r>
              <a:rPr lang="en-US" sz="1350" b="1" i="1" dirty="0" err="1">
                <a:solidFill>
                  <a:srgbClr val="000000"/>
                </a:solidFill>
                <a:effectLst/>
                <a:latin typeface="Calibri" panose="020F0502020204030204" pitchFamily="34" charset="0"/>
                <a:cs typeface="Calibri" panose="020F0502020204030204" pitchFamily="34" charset="0"/>
              </a:rPr>
              <a:t>Ninda</a:t>
            </a:r>
            <a:r>
              <a:rPr lang="en-US" sz="1350" b="1" i="0" dirty="0">
                <a:solidFill>
                  <a:srgbClr val="000000"/>
                </a:solidFill>
                <a:effectLst/>
                <a:latin typeface="Calibri" panose="020F0502020204030204" pitchFamily="34" charset="0"/>
                <a:cs typeface="Calibri" panose="020F0502020204030204" pitchFamily="34" charset="0"/>
              </a:rPr>
              <a:t> </a:t>
            </a:r>
            <a:r>
              <a:rPr lang="en-US" sz="1350" b="0" i="0" dirty="0">
                <a:solidFill>
                  <a:srgbClr val="000000"/>
                </a:solidFill>
                <a:effectLst/>
                <a:latin typeface="Calibri" panose="020F0502020204030204" pitchFamily="34" charset="0"/>
                <a:cs typeface="Calibri" panose="020F0502020204030204" pitchFamily="34" charset="0"/>
              </a:rPr>
              <a:t>or censure consists in criticism and, refutation of    </a:t>
            </a:r>
            <a:endParaRPr lang="en-US" sz="1350" b="0" i="0" dirty="0">
              <a:solidFill>
                <a:srgbClr val="000000"/>
              </a:solidFill>
              <a:effectLst/>
              <a:latin typeface="Calibri" panose="020F0502020204030204" pitchFamily="34" charset="0"/>
              <a:cs typeface="Calibri" panose="020F0502020204030204" pitchFamily="34" charset="0"/>
            </a:endParaRPr>
          </a:p>
          <a:p>
            <a:pPr algn="just">
              <a:lnSpc>
                <a:spcPct val="150000"/>
              </a:lnSpc>
            </a:pPr>
            <a:r>
              <a:rPr lang="en-US" sz="1350" dirty="0">
                <a:latin typeface="Calibri" panose="020F0502020204030204" pitchFamily="34" charset="0"/>
                <a:cs typeface="Calibri" panose="020F0502020204030204" pitchFamily="34" charset="0"/>
              </a:rPr>
              <a:t>         </a:t>
            </a:r>
            <a:r>
              <a:rPr lang="en-US" sz="1350" b="0" i="0" dirty="0">
                <a:solidFill>
                  <a:srgbClr val="000000"/>
                </a:solidFill>
                <a:effectLst/>
                <a:latin typeface="Calibri" panose="020F0502020204030204" pitchFamily="34" charset="0"/>
                <a:cs typeface="Calibri" panose="020F0502020204030204" pitchFamily="34" charset="0"/>
              </a:rPr>
              <a:t>the opponents’ views.</a:t>
            </a:r>
            <a:endParaRPr lang="en-US" sz="1350" b="1" i="0" dirty="0">
              <a:solidFill>
                <a:srgbClr val="000000"/>
              </a:solidFill>
              <a:effectLst/>
              <a:latin typeface="Calibri" panose="020F0502020204030204" pitchFamily="34" charset="0"/>
              <a:cs typeface="Calibri" panose="020F0502020204030204" pitchFamily="34" charset="0"/>
            </a:endParaRPr>
          </a:p>
          <a:p>
            <a:pPr algn="just">
              <a:lnSpc>
                <a:spcPct val="150000"/>
              </a:lnSpc>
            </a:pPr>
            <a:r>
              <a:rPr lang="en-US" sz="1350" b="1" i="1" dirty="0">
                <a:solidFill>
                  <a:srgbClr val="000000"/>
                </a:solidFill>
                <a:effectLst/>
                <a:latin typeface="Calibri" panose="020F0502020204030204" pitchFamily="34" charset="0"/>
                <a:cs typeface="Calibri" panose="020F0502020204030204" pitchFamily="34" charset="0"/>
              </a:rPr>
              <a:t>4.     </a:t>
            </a:r>
            <a:r>
              <a:rPr lang="en-US" sz="1350" b="1" i="1" dirty="0" err="1">
                <a:solidFill>
                  <a:srgbClr val="000000"/>
                </a:solidFill>
                <a:effectLst/>
                <a:latin typeface="Calibri" panose="020F0502020204030204" pitchFamily="34" charset="0"/>
                <a:cs typeface="Calibri" panose="020F0502020204030204" pitchFamily="34" charset="0"/>
              </a:rPr>
              <a:t>Prashansha</a:t>
            </a:r>
            <a:r>
              <a:rPr lang="en-US" sz="1350" b="0" i="0" dirty="0">
                <a:solidFill>
                  <a:srgbClr val="000000"/>
                </a:solidFill>
                <a:effectLst/>
                <a:latin typeface="Calibri" panose="020F0502020204030204" pitchFamily="34" charset="0"/>
                <a:cs typeface="Calibri" panose="020F0502020204030204" pitchFamily="34" charset="0"/>
              </a:rPr>
              <a:t> means eulogy, recommendation.</a:t>
            </a:r>
            <a:endParaRPr lang="en-US" sz="1350" b="0" i="0" dirty="0">
              <a:solidFill>
                <a:srgbClr val="000000"/>
              </a:solidFill>
              <a:effectLst/>
              <a:latin typeface="Calibri" panose="020F0502020204030204" pitchFamily="34" charset="0"/>
              <a:cs typeface="Calibri" panose="020F0502020204030204" pitchFamily="34" charset="0"/>
            </a:endParaRPr>
          </a:p>
          <a:p>
            <a:pPr algn="just">
              <a:lnSpc>
                <a:spcPct val="150000"/>
              </a:lnSpc>
            </a:pPr>
            <a:r>
              <a:rPr lang="en-US" sz="1350" b="1" i="1" dirty="0">
                <a:solidFill>
                  <a:srgbClr val="000000"/>
                </a:solidFill>
                <a:effectLst/>
                <a:latin typeface="Calibri" panose="020F0502020204030204" pitchFamily="34" charset="0"/>
                <a:cs typeface="Calibri" panose="020F0502020204030204" pitchFamily="34" charset="0"/>
              </a:rPr>
              <a:t>5.     </a:t>
            </a:r>
            <a:r>
              <a:rPr lang="en-US" sz="1350" b="1" i="1" dirty="0" err="1">
                <a:solidFill>
                  <a:srgbClr val="000000"/>
                </a:solidFill>
                <a:effectLst/>
                <a:latin typeface="Calibri" panose="020F0502020204030204" pitchFamily="34" charset="0"/>
                <a:cs typeface="Calibri" panose="020F0502020204030204" pitchFamily="34" charset="0"/>
              </a:rPr>
              <a:t>Purakalpa</a:t>
            </a:r>
            <a:r>
              <a:rPr lang="en-US" sz="1350" b="0" i="0" dirty="0">
                <a:solidFill>
                  <a:srgbClr val="000000"/>
                </a:solidFill>
                <a:effectLst/>
                <a:latin typeface="Calibri" panose="020F0502020204030204" pitchFamily="34" charset="0"/>
                <a:cs typeface="Calibri" panose="020F0502020204030204" pitchFamily="34" charset="0"/>
              </a:rPr>
              <a:t> refers to the performance of sacrificial rites </a:t>
            </a:r>
            <a:endParaRPr lang="en-US" sz="1350" b="0" i="0" dirty="0">
              <a:solidFill>
                <a:srgbClr val="000000"/>
              </a:solidFill>
              <a:effectLst/>
              <a:latin typeface="Calibri" panose="020F0502020204030204" pitchFamily="34" charset="0"/>
              <a:cs typeface="Calibri" panose="020F0502020204030204" pitchFamily="34" charset="0"/>
            </a:endParaRPr>
          </a:p>
          <a:p>
            <a:pPr algn="just">
              <a:lnSpc>
                <a:spcPct val="150000"/>
              </a:lnSpc>
            </a:pPr>
            <a:r>
              <a:rPr lang="en-US" sz="1350" dirty="0">
                <a:latin typeface="Calibri" panose="020F0502020204030204" pitchFamily="34" charset="0"/>
                <a:cs typeface="Calibri" panose="020F0502020204030204" pitchFamily="34" charset="0"/>
              </a:rPr>
              <a:t>         </a:t>
            </a:r>
            <a:r>
              <a:rPr lang="en-US" sz="1350" b="0" i="0" dirty="0">
                <a:solidFill>
                  <a:srgbClr val="000000"/>
                </a:solidFill>
                <a:effectLst/>
                <a:latin typeface="Calibri" panose="020F0502020204030204" pitchFamily="34" charset="0"/>
                <a:cs typeface="Calibri" panose="020F0502020204030204" pitchFamily="34" charset="0"/>
              </a:rPr>
              <a:t>in former times.</a:t>
            </a:r>
            <a:endParaRPr lang="en-US" sz="1350" b="0" i="0" dirty="0">
              <a:solidFill>
                <a:srgbClr val="000000"/>
              </a:solidFill>
              <a:effectLst/>
              <a:latin typeface="Calibri" panose="020F0502020204030204" pitchFamily="34" charset="0"/>
              <a:cs typeface="Calibri" panose="020F0502020204030204" pitchFamily="34" charset="0"/>
            </a:endParaRPr>
          </a:p>
          <a:p>
            <a:pPr algn="just">
              <a:lnSpc>
                <a:spcPct val="150000"/>
              </a:lnSpc>
            </a:pPr>
            <a:r>
              <a:rPr lang="en-US" sz="1350" b="1" i="1" dirty="0">
                <a:solidFill>
                  <a:srgbClr val="000000"/>
                </a:solidFill>
                <a:effectLst/>
                <a:latin typeface="Calibri" panose="020F0502020204030204" pitchFamily="34" charset="0"/>
                <a:cs typeface="Calibri" panose="020F0502020204030204" pitchFamily="34" charset="0"/>
              </a:rPr>
              <a:t>6.     </a:t>
            </a:r>
            <a:r>
              <a:rPr lang="en-US" sz="1350" b="1" i="1" dirty="0" err="1">
                <a:solidFill>
                  <a:srgbClr val="000000"/>
                </a:solidFill>
                <a:effectLst/>
                <a:latin typeface="Calibri" panose="020F0502020204030204" pitchFamily="34" charset="0"/>
                <a:cs typeface="Calibri" panose="020F0502020204030204" pitchFamily="34" charset="0"/>
              </a:rPr>
              <a:t>Parakriti</a:t>
            </a:r>
            <a:r>
              <a:rPr lang="en-US" sz="1350" b="0" i="0" dirty="0">
                <a:solidFill>
                  <a:srgbClr val="000000"/>
                </a:solidFill>
                <a:effectLst/>
                <a:latin typeface="Calibri" panose="020F0502020204030204" pitchFamily="34" charset="0"/>
                <a:cs typeface="Calibri" panose="020F0502020204030204" pitchFamily="34" charset="0"/>
              </a:rPr>
              <a:t> means the achievements of others.</a:t>
            </a:r>
            <a:endParaRPr lang="en-US" sz="1350" b="0" i="0" dirty="0">
              <a:solidFill>
                <a:srgbClr val="000000"/>
              </a:solidFill>
              <a:effectLst/>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67" name="Content Placeholder 2"/>
          <p:cNvSpPr txBox="1"/>
          <p:nvPr/>
        </p:nvSpPr>
        <p:spPr>
          <a:xfrm>
            <a:off x="821871" y="391460"/>
            <a:ext cx="7500257" cy="43605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algn="just">
              <a:lnSpc>
                <a:spcPct val="200000"/>
              </a:lnSpc>
            </a:pPr>
            <a:r>
              <a:rPr lang="en-US" dirty="0">
                <a:solidFill>
                  <a:srgbClr val="000000"/>
                </a:solidFill>
                <a:latin typeface="Calibri" panose="020F0502020204030204" pitchFamily="34" charset="0"/>
                <a:cs typeface="Calibri" panose="020F0502020204030204" pitchFamily="34" charset="0"/>
              </a:rPr>
              <a:t>The main subject of the Brahmanas is injunction (Vidhi), all other topics being subservient to it. They may be classified differently. </a:t>
            </a:r>
            <a:r>
              <a:rPr lang="en-US" dirty="0" err="1">
                <a:solidFill>
                  <a:srgbClr val="000000"/>
                </a:solidFill>
                <a:latin typeface="Calibri" panose="020F0502020204030204" pitchFamily="34" charset="0"/>
                <a:cs typeface="Calibri" panose="020F0502020204030204" pitchFamily="34" charset="0"/>
              </a:rPr>
              <a:t>Shabara</a:t>
            </a:r>
            <a:r>
              <a:rPr lang="en-US" dirty="0">
                <a:solidFill>
                  <a:srgbClr val="000000"/>
                </a:solidFill>
                <a:latin typeface="Calibri" panose="020F0502020204030204" pitchFamily="34" charset="0"/>
                <a:cs typeface="Calibri" panose="020F0502020204030204" pitchFamily="34" charset="0"/>
              </a:rPr>
              <a:t>, in his commentary, has summed up their subjects into ten following heads:</a:t>
            </a:r>
            <a:endParaRPr lang="en-US" dirty="0">
              <a:solidFill>
                <a:srgbClr val="000000"/>
              </a:solidFill>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i="1" dirty="0" err="1">
                <a:solidFill>
                  <a:srgbClr val="000000"/>
                </a:solidFill>
                <a:latin typeface="Calibri" panose="020F0502020204030204" pitchFamily="34" charset="0"/>
                <a:cs typeface="Calibri" panose="020F0502020204030204" pitchFamily="34" charset="0"/>
              </a:rPr>
              <a:t>Hetu</a:t>
            </a:r>
            <a:r>
              <a:rPr lang="en-US" dirty="0">
                <a:solidFill>
                  <a:srgbClr val="000000"/>
                </a:solidFill>
                <a:latin typeface="Calibri" panose="020F0502020204030204" pitchFamily="34" charset="0"/>
                <a:cs typeface="Calibri" panose="020F0502020204030204" pitchFamily="34" charset="0"/>
              </a:rPr>
              <a:t> – reasons</a:t>
            </a:r>
            <a:endParaRPr lang="en-US" dirty="0">
              <a:solidFill>
                <a:srgbClr val="000000"/>
              </a:solidFill>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i="1" dirty="0" err="1">
                <a:solidFill>
                  <a:srgbClr val="000000"/>
                </a:solidFill>
                <a:latin typeface="Calibri" panose="020F0502020204030204" pitchFamily="34" charset="0"/>
                <a:cs typeface="Calibri" panose="020F0502020204030204" pitchFamily="34" charset="0"/>
              </a:rPr>
              <a:t>Nirvacana</a:t>
            </a:r>
            <a:r>
              <a:rPr lang="en-US" i="1" dirty="0">
                <a:solidFill>
                  <a:srgbClr val="000000"/>
                </a:solidFill>
                <a:latin typeface="Calibri" panose="020F0502020204030204" pitchFamily="34" charset="0"/>
                <a:cs typeface="Calibri" panose="020F0502020204030204" pitchFamily="34" charset="0"/>
              </a:rPr>
              <a:t> </a:t>
            </a:r>
            <a:r>
              <a:rPr lang="en-US" dirty="0">
                <a:solidFill>
                  <a:srgbClr val="000000"/>
                </a:solidFill>
                <a:latin typeface="Calibri" panose="020F0502020204030204" pitchFamily="34" charset="0"/>
                <a:cs typeface="Calibri" panose="020F0502020204030204" pitchFamily="34" charset="0"/>
              </a:rPr>
              <a:t>– etymology</a:t>
            </a:r>
            <a:endParaRPr lang="en-US" dirty="0">
              <a:solidFill>
                <a:srgbClr val="000000"/>
              </a:solidFill>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i="1" dirty="0" err="1">
                <a:solidFill>
                  <a:srgbClr val="000000"/>
                </a:solidFill>
                <a:latin typeface="Calibri" panose="020F0502020204030204" pitchFamily="34" charset="0"/>
                <a:cs typeface="Calibri" panose="020F0502020204030204" pitchFamily="34" charset="0"/>
              </a:rPr>
              <a:t>Ninda</a:t>
            </a:r>
            <a:r>
              <a:rPr lang="en-US" dirty="0">
                <a:solidFill>
                  <a:srgbClr val="000000"/>
                </a:solidFill>
                <a:latin typeface="Calibri" panose="020F0502020204030204" pitchFamily="34" charset="0"/>
                <a:cs typeface="Calibri" panose="020F0502020204030204" pitchFamily="34" charset="0"/>
              </a:rPr>
              <a:t> – censure ,condemn</a:t>
            </a:r>
            <a:endParaRPr lang="en-US" dirty="0">
              <a:solidFill>
                <a:srgbClr val="000000"/>
              </a:solidFill>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i="1" dirty="0" err="1">
                <a:solidFill>
                  <a:srgbClr val="000000"/>
                </a:solidFill>
                <a:latin typeface="Calibri" panose="020F0502020204030204" pitchFamily="34" charset="0"/>
                <a:cs typeface="Calibri" panose="020F0502020204030204" pitchFamily="34" charset="0"/>
              </a:rPr>
              <a:t>Prashansha</a:t>
            </a:r>
            <a:r>
              <a:rPr lang="en-US" dirty="0">
                <a:solidFill>
                  <a:srgbClr val="000000"/>
                </a:solidFill>
                <a:latin typeface="Calibri" panose="020F0502020204030204" pitchFamily="34" charset="0"/>
                <a:cs typeface="Calibri" panose="020F0502020204030204" pitchFamily="34" charset="0"/>
              </a:rPr>
              <a:t> – eulogy, praise</a:t>
            </a:r>
            <a:endParaRPr lang="en-US" dirty="0">
              <a:solidFill>
                <a:srgbClr val="000000"/>
              </a:solidFill>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i="1" dirty="0" err="1">
                <a:solidFill>
                  <a:srgbClr val="000000"/>
                </a:solidFill>
                <a:latin typeface="Calibri" panose="020F0502020204030204" pitchFamily="34" charset="0"/>
                <a:cs typeface="Calibri" panose="020F0502020204030204" pitchFamily="34" charset="0"/>
              </a:rPr>
              <a:t>Sanshaya</a:t>
            </a:r>
            <a:r>
              <a:rPr lang="en-US" dirty="0">
                <a:solidFill>
                  <a:srgbClr val="000000"/>
                </a:solidFill>
                <a:latin typeface="Calibri" panose="020F0502020204030204" pitchFamily="34" charset="0"/>
                <a:cs typeface="Calibri" panose="020F0502020204030204" pitchFamily="34" charset="0"/>
              </a:rPr>
              <a:t> – </a:t>
            </a:r>
            <a:r>
              <a:rPr lang="en-US" dirty="0" err="1">
                <a:solidFill>
                  <a:srgbClr val="000000"/>
                </a:solidFill>
                <a:latin typeface="Calibri" panose="020F0502020204030204" pitchFamily="34" charset="0"/>
                <a:cs typeface="Calibri" panose="020F0502020204030204" pitchFamily="34" charset="0"/>
              </a:rPr>
              <a:t>doubt,uncertainty</a:t>
            </a:r>
            <a:endParaRPr lang="en-US" dirty="0">
              <a:solidFill>
                <a:srgbClr val="000000"/>
              </a:solidFill>
              <a:latin typeface="Calibri" panose="020F0502020204030204" pitchFamily="34" charset="0"/>
              <a:cs typeface="Calibri" panose="020F0502020204030204" pitchFamily="34" charset="0"/>
            </a:endParaRPr>
          </a:p>
          <a:p>
            <a:pPr indent="0" algn="just">
              <a:lnSpc>
                <a:spcPct val="200000"/>
              </a:lnSpc>
            </a:pPr>
            <a:endParaRPr lang="en-US" sz="200" dirty="0">
              <a:solidFill>
                <a:srgbClr val="000000"/>
              </a:solidFill>
              <a:latin typeface="Calibri" panose="020F0502020204030204" pitchFamily="34" charset="0"/>
              <a:cs typeface="Calibri" panose="020F0502020204030204" pitchFamily="34" charset="0"/>
            </a:endParaRPr>
          </a:p>
          <a:p>
            <a:pPr algn="just">
              <a:lnSpc>
                <a:spcPct val="200000"/>
              </a:lnSpc>
            </a:pPr>
            <a:r>
              <a:rPr lang="en-US" i="1" dirty="0">
                <a:solidFill>
                  <a:srgbClr val="000000"/>
                </a:solidFill>
                <a:latin typeface="Calibri" panose="020F0502020204030204" pitchFamily="34" charset="0"/>
                <a:cs typeface="Calibri" panose="020F0502020204030204" pitchFamily="34" charset="0"/>
              </a:rPr>
              <a:t>Yajna </a:t>
            </a:r>
            <a:r>
              <a:rPr lang="en-US" dirty="0">
                <a:solidFill>
                  <a:srgbClr val="000000"/>
                </a:solidFill>
                <a:latin typeface="Calibri" panose="020F0502020204030204" pitchFamily="34" charset="0"/>
                <a:cs typeface="Calibri" panose="020F0502020204030204" pitchFamily="34" charset="0"/>
              </a:rPr>
              <a:t>is not only sacrifice. In Brahmanas we find it as symbolic also. Here it often represents the knowledge of creation and thus describes the secrets of creation.</a:t>
            </a:r>
            <a:endParaRPr lang="en-US" dirty="0">
              <a:solidFill>
                <a:srgbClr val="000000"/>
              </a:solidFill>
              <a:latin typeface="Calibri" panose="020F0502020204030204" pitchFamily="34" charset="0"/>
              <a:cs typeface="Calibri" panose="020F0502020204030204" pitchFamily="34" charset="0"/>
            </a:endParaRPr>
          </a:p>
        </p:txBody>
      </p:sp>
      <p:sp>
        <p:nvSpPr>
          <p:cNvPr id="69" name="Content Placeholder 2"/>
          <p:cNvSpPr txBox="1"/>
          <p:nvPr/>
        </p:nvSpPr>
        <p:spPr>
          <a:xfrm>
            <a:off x="5008022" y="519155"/>
            <a:ext cx="4925017" cy="43605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marL="285750" indent="-285750" algn="just">
              <a:lnSpc>
                <a:spcPct val="200000"/>
              </a:lnSpc>
              <a:buFont typeface="Arial" panose="020B0604020202020204" pitchFamily="34" charset="0"/>
              <a:buChar char="•"/>
            </a:pPr>
            <a:r>
              <a:rPr lang="en-US" b="0" i="1" dirty="0">
                <a:solidFill>
                  <a:srgbClr val="000000"/>
                </a:solidFill>
                <a:effectLst/>
                <a:latin typeface="Calibri" panose="020F0502020204030204" pitchFamily="34" charset="0"/>
                <a:cs typeface="Calibri" panose="020F0502020204030204" pitchFamily="34" charset="0"/>
              </a:rPr>
              <a:t>  Vidhi</a:t>
            </a:r>
            <a:r>
              <a:rPr lang="en-US" b="0" i="0" dirty="0">
                <a:solidFill>
                  <a:srgbClr val="000000"/>
                </a:solidFill>
                <a:effectLst/>
                <a:latin typeface="Calibri" panose="020F0502020204030204" pitchFamily="34" charset="0"/>
                <a:cs typeface="Calibri" panose="020F0502020204030204" pitchFamily="34" charset="0"/>
              </a:rPr>
              <a:t> – </a:t>
            </a:r>
            <a:r>
              <a:rPr lang="en-US" b="0" i="0" dirty="0" err="1">
                <a:solidFill>
                  <a:srgbClr val="000000"/>
                </a:solidFill>
                <a:effectLst/>
                <a:latin typeface="Calibri" panose="020F0502020204030204" pitchFamily="34" charset="0"/>
                <a:cs typeface="Calibri" panose="020F0502020204030204" pitchFamily="34" charset="0"/>
              </a:rPr>
              <a:t>injunction,sanction</a:t>
            </a:r>
            <a:endParaRPr lang="en-US" b="0" i="0" dirty="0">
              <a:solidFill>
                <a:srgbClr val="000000"/>
              </a:solidFill>
              <a:effectLst/>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b="0" i="1" dirty="0" err="1">
                <a:solidFill>
                  <a:srgbClr val="000000"/>
                </a:solidFill>
                <a:effectLst/>
                <a:latin typeface="Calibri" panose="020F0502020204030204" pitchFamily="34" charset="0"/>
                <a:cs typeface="Calibri" panose="020F0502020204030204" pitchFamily="34" charset="0"/>
              </a:rPr>
              <a:t>Parakriya</a:t>
            </a:r>
            <a:r>
              <a:rPr lang="en-US" b="0" i="0" dirty="0">
                <a:solidFill>
                  <a:srgbClr val="000000"/>
                </a:solidFill>
                <a:effectLst/>
                <a:latin typeface="Calibri" panose="020F0502020204030204" pitchFamily="34" charset="0"/>
                <a:cs typeface="Calibri" panose="020F0502020204030204" pitchFamily="34" charset="0"/>
              </a:rPr>
              <a:t> – feats/deeds of others</a:t>
            </a:r>
            <a:endParaRPr lang="en-US" b="0" i="0" dirty="0">
              <a:solidFill>
                <a:srgbClr val="000000"/>
              </a:solidFill>
              <a:effectLst/>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b="0" i="1" dirty="0" err="1">
                <a:solidFill>
                  <a:srgbClr val="000000"/>
                </a:solidFill>
                <a:effectLst/>
                <a:latin typeface="Calibri" panose="020F0502020204030204" pitchFamily="34" charset="0"/>
                <a:cs typeface="Calibri" panose="020F0502020204030204" pitchFamily="34" charset="0"/>
              </a:rPr>
              <a:t>Purakalpa</a:t>
            </a:r>
            <a:r>
              <a:rPr lang="en-US" b="0" i="0" dirty="0">
                <a:solidFill>
                  <a:srgbClr val="000000"/>
                </a:solidFill>
                <a:effectLst/>
                <a:latin typeface="Calibri" panose="020F0502020204030204" pitchFamily="34" charset="0"/>
                <a:cs typeface="Calibri" panose="020F0502020204030204" pitchFamily="34" charset="0"/>
              </a:rPr>
              <a:t> – legendary background</a:t>
            </a:r>
            <a:endParaRPr lang="en-US" b="0" i="0" dirty="0">
              <a:solidFill>
                <a:srgbClr val="000000"/>
              </a:solidFill>
              <a:effectLst/>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b="0" i="1" dirty="0" err="1">
                <a:solidFill>
                  <a:srgbClr val="000000"/>
                </a:solidFill>
                <a:effectLst/>
                <a:latin typeface="Calibri" panose="020F0502020204030204" pitchFamily="34" charset="0"/>
                <a:cs typeface="Calibri" panose="020F0502020204030204" pitchFamily="34" charset="0"/>
              </a:rPr>
              <a:t>Vyavadharana</a:t>
            </a:r>
            <a:r>
              <a:rPr lang="en-US" b="0" i="0" dirty="0">
                <a:solidFill>
                  <a:srgbClr val="000000"/>
                </a:solidFill>
                <a:effectLst/>
                <a:latin typeface="Calibri" panose="020F0502020204030204" pitchFamily="34" charset="0"/>
                <a:cs typeface="Calibri" panose="020F0502020204030204" pitchFamily="34" charset="0"/>
              </a:rPr>
              <a:t>– Kalpana – managerial application</a:t>
            </a:r>
            <a:endParaRPr lang="en-US" b="0" i="0" dirty="0">
              <a:solidFill>
                <a:srgbClr val="000000"/>
              </a:solidFill>
              <a:effectLst/>
              <a:latin typeface="Calibri" panose="020F0502020204030204" pitchFamily="34" charset="0"/>
              <a:cs typeface="Calibri" panose="020F0502020204030204" pitchFamily="34" charset="0"/>
            </a:endParaRPr>
          </a:p>
          <a:p>
            <a:pPr algn="just">
              <a:lnSpc>
                <a:spcPct val="200000"/>
              </a:lnSpc>
              <a:buFont typeface="Arial" panose="020B0604020202020204" pitchFamily="34" charset="0"/>
              <a:buChar char="•"/>
            </a:pPr>
            <a:r>
              <a:rPr lang="en-US" b="0" i="1" dirty="0" err="1">
                <a:solidFill>
                  <a:srgbClr val="000000"/>
                </a:solidFill>
                <a:effectLst/>
                <a:latin typeface="Calibri" panose="020F0502020204030204" pitchFamily="34" charset="0"/>
                <a:cs typeface="Calibri" panose="020F0502020204030204" pitchFamily="34" charset="0"/>
              </a:rPr>
              <a:t>Upamana</a:t>
            </a:r>
            <a:r>
              <a:rPr lang="en-US" b="0" i="0" dirty="0">
                <a:solidFill>
                  <a:srgbClr val="000000"/>
                </a:solidFill>
                <a:effectLst/>
                <a:latin typeface="Calibri" panose="020F0502020204030204" pitchFamily="34" charset="0"/>
                <a:cs typeface="Calibri" panose="020F0502020204030204" pitchFamily="34" charset="0"/>
              </a:rPr>
              <a:t> – illustration</a:t>
            </a:r>
            <a:endParaRPr lang="en-US" dirty="0">
              <a:solidFill>
                <a:srgbClr val="000000"/>
              </a:solidFill>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28650" y="564790"/>
            <a:ext cx="7886700" cy="236933"/>
          </a:xfrm>
        </p:spPr>
        <p:txBody>
          <a:bodyP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N" sz="2000" dirty="0">
                <a:latin typeface="Bahnschrift" panose="020B0502040204020203" pitchFamily="34" charset="0"/>
              </a:rPr>
              <a:t>The </a:t>
            </a:r>
            <a:r>
              <a:rPr lang="en-IN" sz="2000" dirty="0" err="1">
                <a:latin typeface="Bahnschrift" panose="020B0502040204020203" pitchFamily="34" charset="0"/>
              </a:rPr>
              <a:t>Aranyakas</a:t>
            </a:r>
            <a:r>
              <a:rPr lang="en-IN" sz="2000" dirty="0">
                <a:latin typeface="Bahnschrift" panose="020B0502040204020203" pitchFamily="34" charset="0"/>
              </a:rPr>
              <a:t> </a:t>
            </a:r>
            <a:endParaRPr lang="en-IN" sz="2000" dirty="0">
              <a:latin typeface="Bahnschrift" panose="020B0502040204020203" pitchFamily="34" charset="0"/>
            </a:endParaRPr>
          </a:p>
        </p:txBody>
      </p:sp>
      <p:sp>
        <p:nvSpPr>
          <p:cNvPr id="4" name="Content Placeholder 2"/>
          <p:cNvSpPr txBox="1"/>
          <p:nvPr/>
        </p:nvSpPr>
        <p:spPr>
          <a:xfrm>
            <a:off x="628650" y="1048284"/>
            <a:ext cx="8016586" cy="3783637"/>
          </a:xfrm>
          <a:prstGeom prst="rect">
            <a:avLst/>
          </a:prstGeom>
        </p:spPr>
        <p:txBody>
          <a:bodyPr>
            <a:normAutofit/>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marL="285750" indent="-285750">
              <a:lnSpc>
                <a:spcPct val="150000"/>
              </a:lnSpc>
              <a:buFont typeface="Arial" panose="020B0604020202020204" pitchFamily="34" charset="0"/>
              <a:buChar char="•"/>
            </a:pPr>
            <a:r>
              <a:rPr lang="en-US" dirty="0" err="1">
                <a:solidFill>
                  <a:srgbClr val="000000"/>
                </a:solidFill>
                <a:latin typeface="Calibri" panose="020F0502020204030204" pitchFamily="34" charset="0"/>
                <a:cs typeface="Calibri" panose="020F0502020204030204" pitchFamily="34" charset="0"/>
              </a:rPr>
              <a:t>Aranyakas</a:t>
            </a:r>
            <a:r>
              <a:rPr lang="en-US" dirty="0">
                <a:solidFill>
                  <a:srgbClr val="000000"/>
                </a:solidFill>
                <a:latin typeface="Calibri" panose="020F0502020204030204" pitchFamily="34" charset="0"/>
                <a:cs typeface="Calibri" panose="020F0502020204030204" pitchFamily="34" charset="0"/>
              </a:rPr>
              <a:t> are generally the concluding portions of the several Brahmanas, but on account of their distinct character, contents and language deserve to be reckoned as a distinct category of literature. </a:t>
            </a:r>
            <a:endParaRPr lang="en-US" dirty="0">
              <a:solidFill>
                <a:srgbClr val="000000"/>
              </a:solidFill>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endParaRPr lang="en-US" dirty="0">
              <a:solidFill>
                <a:srgbClr val="000000"/>
              </a:solidFill>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endParaRPr lang="en-US" dirty="0">
              <a:solidFill>
                <a:srgbClr val="000000"/>
              </a:solidFill>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endParaRPr lang="en-US" dirty="0">
              <a:solidFill>
                <a:srgbClr val="000000"/>
              </a:solidFill>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endParaRPr lang="en-US" dirty="0">
              <a:solidFill>
                <a:srgbClr val="000000"/>
              </a:solidFill>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endParaRPr lang="en-US" dirty="0">
              <a:solidFill>
                <a:srgbClr val="000000"/>
              </a:solidFill>
              <a:latin typeface="Calibri" panose="020F0502020204030204" pitchFamily="34" charset="0"/>
              <a:cs typeface="Calibri" panose="020F0502020204030204" pitchFamily="34" charset="0"/>
            </a:endParaRPr>
          </a:p>
          <a:p>
            <a:pPr algn="just">
              <a:lnSpc>
                <a:spcPct val="150000"/>
              </a:lnSpc>
            </a:pPr>
            <a:endParaRPr lang="en-US" sz="400" dirty="0">
              <a:solidFill>
                <a:srgbClr val="000000"/>
              </a:solidFill>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endParaRPr lang="en-US" dirty="0">
              <a:solidFill>
                <a:srgbClr val="000000"/>
              </a:solidFill>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r>
              <a:rPr lang="en-US" dirty="0" err="1">
                <a:solidFill>
                  <a:srgbClr val="000000"/>
                </a:solidFill>
                <a:latin typeface="Calibri" panose="020F0502020204030204" pitchFamily="34" charset="0"/>
                <a:cs typeface="Calibri" panose="020F0502020204030204" pitchFamily="34" charset="0"/>
              </a:rPr>
              <a:t>Aranyakas</a:t>
            </a:r>
            <a:r>
              <a:rPr lang="en-US" dirty="0">
                <a:solidFill>
                  <a:srgbClr val="000000"/>
                </a:solidFill>
                <a:latin typeface="Calibri" panose="020F0502020204030204" pitchFamily="34" charset="0"/>
                <a:cs typeface="Calibri" panose="020F0502020204030204" pitchFamily="34" charset="0"/>
              </a:rPr>
              <a:t> describe the actions of life and also acquisition of knowledge. These works form the basis of the </a:t>
            </a:r>
            <a:r>
              <a:rPr lang="en-US" i="1" dirty="0" err="1">
                <a:solidFill>
                  <a:srgbClr val="000000"/>
                </a:solidFill>
                <a:latin typeface="Calibri" panose="020F0502020204030204" pitchFamily="34" charset="0"/>
                <a:cs typeface="Calibri" panose="020F0502020204030204" pitchFamily="34" charset="0"/>
              </a:rPr>
              <a:t>Rahasya</a:t>
            </a:r>
            <a:r>
              <a:rPr lang="en-US" dirty="0">
                <a:solidFill>
                  <a:srgbClr val="000000"/>
                </a:solidFill>
                <a:latin typeface="Calibri" panose="020F0502020204030204" pitchFamily="34" charset="0"/>
                <a:cs typeface="Calibri" panose="020F0502020204030204" pitchFamily="34" charset="0"/>
              </a:rPr>
              <a:t> or secrets discussed in the Upanishads, therefore, another name of the </a:t>
            </a:r>
            <a:r>
              <a:rPr lang="en-US" dirty="0" err="1">
                <a:solidFill>
                  <a:srgbClr val="000000"/>
                </a:solidFill>
                <a:latin typeface="Calibri" panose="020F0502020204030204" pitchFamily="34" charset="0"/>
                <a:cs typeface="Calibri" panose="020F0502020204030204" pitchFamily="34" charset="0"/>
              </a:rPr>
              <a:t>Aranyakas</a:t>
            </a:r>
            <a:r>
              <a:rPr lang="en-US" dirty="0">
                <a:solidFill>
                  <a:srgbClr val="000000"/>
                </a:solidFill>
                <a:latin typeface="Calibri" panose="020F0502020204030204" pitchFamily="34" charset="0"/>
                <a:cs typeface="Calibri" panose="020F0502020204030204" pitchFamily="34" charset="0"/>
              </a:rPr>
              <a:t> was ‘</a:t>
            </a:r>
            <a:r>
              <a:rPr lang="en-US" i="1" dirty="0" err="1">
                <a:solidFill>
                  <a:srgbClr val="000000"/>
                </a:solidFill>
                <a:latin typeface="Calibri" panose="020F0502020204030204" pitchFamily="34" charset="0"/>
                <a:cs typeface="Calibri" panose="020F0502020204030204" pitchFamily="34" charset="0"/>
              </a:rPr>
              <a:t>Rahasya</a:t>
            </a:r>
            <a:r>
              <a:rPr lang="en-US" dirty="0">
                <a:solidFill>
                  <a:srgbClr val="000000"/>
                </a:solidFill>
                <a:latin typeface="Calibri" panose="020F0502020204030204" pitchFamily="34" charset="0"/>
                <a:cs typeface="Calibri" panose="020F0502020204030204" pitchFamily="34" charset="0"/>
              </a:rPr>
              <a:t>‘ as well. </a:t>
            </a:r>
            <a:endParaRPr lang="en-US" dirty="0">
              <a:solidFill>
                <a:srgbClr val="000000"/>
              </a:solidFill>
              <a:latin typeface="Calibri" panose="020F0502020204030204" pitchFamily="34" charset="0"/>
              <a:cs typeface="Calibri" panose="020F0502020204030204" pitchFamily="34" charset="0"/>
            </a:endParaRPr>
          </a:p>
        </p:txBody>
      </p:sp>
      <p:sp>
        <p:nvSpPr>
          <p:cNvPr id="6" name="TextBox 5"/>
          <p:cNvSpPr txBox="1"/>
          <p:nvPr/>
        </p:nvSpPr>
        <p:spPr>
          <a:xfrm>
            <a:off x="628651" y="1816453"/>
            <a:ext cx="4909704" cy="17567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350" dirty="0">
                <a:solidFill>
                  <a:srgbClr val="000000"/>
                </a:solidFill>
                <a:latin typeface="Calibri" panose="020F0502020204030204" pitchFamily="34" charset="0"/>
                <a:cs typeface="Calibri" panose="020F0502020204030204" pitchFamily="34" charset="0"/>
              </a:rPr>
              <a:t>The term Aranyaka is derived from the word ‘</a:t>
            </a:r>
            <a:r>
              <a:rPr lang="en-US" sz="1350" i="1" dirty="0" err="1">
                <a:solidFill>
                  <a:srgbClr val="000000"/>
                </a:solidFill>
                <a:latin typeface="Calibri" panose="020F0502020204030204" pitchFamily="34" charset="0"/>
                <a:cs typeface="Calibri" panose="020F0502020204030204" pitchFamily="34" charset="0"/>
              </a:rPr>
              <a:t>Aranya</a:t>
            </a:r>
            <a:r>
              <a:rPr lang="en-US" sz="1350" dirty="0">
                <a:solidFill>
                  <a:srgbClr val="000000"/>
                </a:solidFill>
                <a:latin typeface="Calibri" panose="020F0502020204030204" pitchFamily="34" charset="0"/>
                <a:cs typeface="Calibri" panose="020F0502020204030204" pitchFamily="34" charset="0"/>
              </a:rPr>
              <a:t>‘ meaning ‘forest’. The Aranyaka texts are so-called because ‘they were works to be read in the forest’ in contradistinction to the regular Brahmanas. </a:t>
            </a:r>
            <a:r>
              <a:rPr lang="en-US" sz="1350" dirty="0" err="1">
                <a:solidFill>
                  <a:srgbClr val="000000"/>
                </a:solidFill>
                <a:latin typeface="Calibri" panose="020F0502020204030204" pitchFamily="34" charset="0"/>
                <a:cs typeface="Calibri" panose="020F0502020204030204" pitchFamily="34" charset="0"/>
              </a:rPr>
              <a:t>Sayana</a:t>
            </a:r>
            <a:r>
              <a:rPr lang="en-US" sz="1350" dirty="0">
                <a:solidFill>
                  <a:srgbClr val="000000"/>
                </a:solidFill>
                <a:latin typeface="Calibri" panose="020F0502020204030204" pitchFamily="34" charset="0"/>
                <a:cs typeface="Calibri" panose="020F0502020204030204" pitchFamily="34" charset="0"/>
              </a:rPr>
              <a:t> in the </a:t>
            </a:r>
            <a:r>
              <a:rPr lang="en-US" sz="1350" dirty="0" err="1">
                <a:solidFill>
                  <a:srgbClr val="000000"/>
                </a:solidFill>
                <a:latin typeface="Calibri" panose="020F0502020204030204" pitchFamily="34" charset="0"/>
                <a:cs typeface="Calibri" panose="020F0502020204030204" pitchFamily="34" charset="0"/>
              </a:rPr>
              <a:t>Taittiriya</a:t>
            </a:r>
            <a:r>
              <a:rPr lang="en-US" sz="1350" dirty="0">
                <a:solidFill>
                  <a:srgbClr val="000000"/>
                </a:solidFill>
                <a:latin typeface="Calibri" panose="020F0502020204030204" pitchFamily="34" charset="0"/>
                <a:cs typeface="Calibri" panose="020F0502020204030204" pitchFamily="34" charset="0"/>
              </a:rPr>
              <a:t> Aranyaka explains-</a:t>
            </a:r>
            <a:endParaRPr lang="en-US" sz="1200" dirty="0">
              <a:solidFill>
                <a:srgbClr val="000000"/>
              </a:solidFill>
              <a:latin typeface="Calibri" panose="020F0502020204030204" pitchFamily="34" charset="0"/>
              <a:cs typeface="Calibri" panose="020F0502020204030204" pitchFamily="34" charset="0"/>
            </a:endParaRPr>
          </a:p>
          <a:p>
            <a:pPr algn="ctr">
              <a:lnSpc>
                <a:spcPct val="150000"/>
              </a:lnSpc>
            </a:pPr>
            <a:endParaRPr lang="en-US" sz="500" b="1" i="1" dirty="0">
              <a:solidFill>
                <a:srgbClr val="000000"/>
              </a:solidFill>
              <a:latin typeface="Calibri" panose="020F0502020204030204" pitchFamily="34" charset="0"/>
              <a:cs typeface="Calibri" panose="020F0502020204030204" pitchFamily="34" charset="0"/>
            </a:endParaRPr>
          </a:p>
          <a:p>
            <a:pPr algn="ctr">
              <a:lnSpc>
                <a:spcPct val="150000"/>
              </a:lnSpc>
            </a:pPr>
            <a:r>
              <a:rPr lang="en-US" sz="1350" b="1" i="1" dirty="0">
                <a:solidFill>
                  <a:srgbClr val="000000"/>
                </a:solidFill>
                <a:latin typeface="Calibri" panose="020F0502020204030204" pitchFamily="34" charset="0"/>
                <a:cs typeface="Calibri" panose="020F0502020204030204" pitchFamily="34" charset="0"/>
              </a:rPr>
              <a:t>“ </a:t>
            </a:r>
            <a:r>
              <a:rPr lang="en-US" sz="1350" b="1" i="1" dirty="0" err="1">
                <a:solidFill>
                  <a:srgbClr val="000000"/>
                </a:solidFill>
                <a:latin typeface="Calibri" panose="020F0502020204030204" pitchFamily="34" charset="0"/>
                <a:cs typeface="Calibri" panose="020F0502020204030204" pitchFamily="34" charset="0"/>
              </a:rPr>
              <a:t>Aranyadhyayanad-etad</a:t>
            </a:r>
            <a:r>
              <a:rPr lang="en-US" sz="1350" b="1" i="1" dirty="0">
                <a:solidFill>
                  <a:srgbClr val="000000"/>
                </a:solidFill>
                <a:latin typeface="Calibri" panose="020F0502020204030204" pitchFamily="34" charset="0"/>
                <a:cs typeface="Calibri" panose="020F0502020204030204" pitchFamily="34" charset="0"/>
              </a:rPr>
              <a:t> –</a:t>
            </a:r>
            <a:r>
              <a:rPr lang="en-US" sz="1350" b="1" i="1" dirty="0" err="1">
                <a:solidFill>
                  <a:srgbClr val="000000"/>
                </a:solidFill>
                <a:latin typeface="Calibri" panose="020F0502020204030204" pitchFamily="34" charset="0"/>
                <a:cs typeface="Calibri" panose="020F0502020204030204" pitchFamily="34" charset="0"/>
              </a:rPr>
              <a:t>aranyakam-itiryate</a:t>
            </a:r>
            <a:r>
              <a:rPr lang="en-US" sz="1350" b="1" i="1" dirty="0">
                <a:solidFill>
                  <a:srgbClr val="000000"/>
                </a:solidFill>
                <a:latin typeface="Calibri" panose="020F0502020204030204" pitchFamily="34" charset="0"/>
                <a:cs typeface="Calibri" panose="020F0502020204030204" pitchFamily="34" charset="0"/>
              </a:rPr>
              <a:t> ”</a:t>
            </a:r>
            <a:endParaRPr lang="en-US" sz="1350" b="1" dirty="0">
              <a:solidFill>
                <a:srgbClr val="000000"/>
              </a:solidFill>
              <a:latin typeface="Calibri" panose="020F0502020204030204" pitchFamily="34" charset="0"/>
              <a:cs typeface="Calibri" panose="020F0502020204030204" pitchFamily="34" charset="0"/>
            </a:endParaRPr>
          </a:p>
        </p:txBody>
      </p:sp>
      <p:pic>
        <p:nvPicPr>
          <p:cNvPr id="2050" name="Picture 2" descr="History: The Vedic Age: Origin, Four Types of Vedas: Vedas, Brahmanas,  Aranyakas and Upanishadas- FlexiPre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22525" y="1933483"/>
            <a:ext cx="2403101" cy="15227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628650" y="510777"/>
            <a:ext cx="7633607" cy="847384"/>
          </a:xfrm>
          <a:prstGeom prst="rect">
            <a:avLst/>
          </a:prstGeom>
        </p:spPr>
        <p:txBody>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r>
              <a:rPr lang="en-IN" sz="2000" b="1" dirty="0" err="1">
                <a:latin typeface="Bahnschrift" panose="020B0502040204020203" pitchFamily="34" charset="0"/>
              </a:rPr>
              <a:t>Aranyakas</a:t>
            </a:r>
            <a:r>
              <a:rPr lang="en-IN" sz="2000" b="1" dirty="0">
                <a:latin typeface="Bahnschrift" panose="020B0502040204020203" pitchFamily="34" charset="0"/>
              </a:rPr>
              <a:t> - Contents</a:t>
            </a:r>
            <a:endParaRPr lang="en-IN" sz="2000" b="1" dirty="0">
              <a:latin typeface="Bahnschrift" panose="020B0502040204020203" pitchFamily="34" charset="0"/>
            </a:endParaRPr>
          </a:p>
        </p:txBody>
      </p:sp>
      <p:sp>
        <p:nvSpPr>
          <p:cNvPr id="3" name="Content Placeholder 2"/>
          <p:cNvSpPr txBox="1"/>
          <p:nvPr/>
        </p:nvSpPr>
        <p:spPr>
          <a:xfrm>
            <a:off x="628650" y="1122545"/>
            <a:ext cx="7886700" cy="3364706"/>
          </a:xfrm>
          <a:prstGeom prst="rect">
            <a:avLst/>
          </a:prstGeom>
        </p:spPr>
        <p:txBody>
          <a:bodyPr>
            <a:noAutofit/>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marL="285750" indent="-285750">
              <a:lnSpc>
                <a:spcPct val="150000"/>
              </a:lnSpc>
              <a:buFont typeface="Arial" panose="020B0604020202020204" pitchFamily="34" charset="0"/>
              <a:buChar char="•"/>
            </a:pPr>
            <a:r>
              <a:rPr lang="en-US" sz="1500" dirty="0">
                <a:latin typeface="Calibri" panose="020F0502020204030204" pitchFamily="34" charset="0"/>
                <a:cs typeface="Calibri" panose="020F0502020204030204" pitchFamily="34" charset="0"/>
              </a:rPr>
              <a:t>The major contents of the </a:t>
            </a:r>
            <a:r>
              <a:rPr lang="en-US" sz="1500" dirty="0" err="1">
                <a:latin typeface="Calibri" panose="020F0502020204030204" pitchFamily="34" charset="0"/>
                <a:cs typeface="Calibri" panose="020F0502020204030204" pitchFamily="34" charset="0"/>
              </a:rPr>
              <a:t>Aranyakas</a:t>
            </a:r>
            <a:r>
              <a:rPr lang="en-US" sz="1500" dirty="0">
                <a:latin typeface="Calibri" panose="020F0502020204030204" pitchFamily="34" charset="0"/>
                <a:cs typeface="Calibri" panose="020F0502020204030204" pitchFamily="34" charset="0"/>
              </a:rPr>
              <a:t> are theosophy (</a:t>
            </a:r>
            <a:r>
              <a:rPr lang="en-US" sz="1500" i="1" dirty="0" err="1">
                <a:latin typeface="Calibri" panose="020F0502020204030204" pitchFamily="34" charset="0"/>
                <a:cs typeface="Calibri" panose="020F0502020204030204" pitchFamily="34" charset="0"/>
              </a:rPr>
              <a:t>Brahmavidya</a:t>
            </a:r>
            <a:r>
              <a:rPr lang="en-US" sz="1500" dirty="0">
                <a:latin typeface="Calibri" panose="020F0502020204030204" pitchFamily="34" charset="0"/>
                <a:cs typeface="Calibri" panose="020F0502020204030204" pitchFamily="34" charset="0"/>
              </a:rPr>
              <a:t>), meditation (</a:t>
            </a:r>
            <a:r>
              <a:rPr lang="en-US" sz="1500" i="1" dirty="0">
                <a:latin typeface="Calibri" panose="020F0502020204030204" pitchFamily="34" charset="0"/>
                <a:cs typeface="Calibri" panose="020F0502020204030204" pitchFamily="34" charset="0"/>
              </a:rPr>
              <a:t>Upasana</a:t>
            </a:r>
            <a:r>
              <a:rPr lang="en-US" sz="1500" dirty="0">
                <a:latin typeface="Calibri" panose="020F0502020204030204" pitchFamily="34" charset="0"/>
                <a:cs typeface="Calibri" panose="020F0502020204030204" pitchFamily="34" charset="0"/>
              </a:rPr>
              <a:t>) and knowledge of breath (</a:t>
            </a:r>
            <a:r>
              <a:rPr lang="en-US" sz="1500" i="1" dirty="0" err="1">
                <a:latin typeface="Calibri" panose="020F0502020204030204" pitchFamily="34" charset="0"/>
                <a:cs typeface="Calibri" panose="020F0502020204030204" pitchFamily="34" charset="0"/>
              </a:rPr>
              <a:t>Pranavidya</a:t>
            </a:r>
            <a:r>
              <a:rPr lang="en-US" sz="1500" dirty="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a:p>
            <a:pPr>
              <a:lnSpc>
                <a:spcPct val="150000"/>
              </a:lnSpc>
            </a:pPr>
            <a:endParaRPr lang="en-US" sz="4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500" dirty="0">
                <a:latin typeface="Calibri" panose="020F0502020204030204" pitchFamily="34" charset="0"/>
                <a:cs typeface="Calibri" panose="020F0502020204030204" pitchFamily="34" charset="0"/>
              </a:rPr>
              <a:t>They describe the secret meaning of the sacrifice and the concept of Brahma as well. </a:t>
            </a:r>
            <a:endParaRPr lang="en-US" sz="15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3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500" dirty="0">
                <a:latin typeface="Calibri" panose="020F0502020204030204" pitchFamily="34" charset="0"/>
                <a:cs typeface="Calibri" panose="020F0502020204030204" pitchFamily="34" charset="0"/>
              </a:rPr>
              <a:t>The creation of the universe, the power of the Almighty, Om, the soul and the cycle of birth and death are explained in </a:t>
            </a:r>
            <a:r>
              <a:rPr lang="en-US" sz="1500" dirty="0" err="1">
                <a:latin typeface="Calibri" panose="020F0502020204030204" pitchFamily="34" charset="0"/>
                <a:cs typeface="Calibri" panose="020F0502020204030204" pitchFamily="34" charset="0"/>
              </a:rPr>
              <a:t>Brihadaranyaka</a:t>
            </a:r>
            <a:r>
              <a:rPr lang="en-US" sz="1500" dirty="0">
                <a:latin typeface="Calibri" panose="020F0502020204030204" pitchFamily="34" charset="0"/>
                <a:cs typeface="Calibri" panose="020F0502020204030204" pitchFamily="34" charset="0"/>
              </a:rPr>
              <a:t> in a simple manner. </a:t>
            </a:r>
            <a:endParaRPr lang="en-US" sz="15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3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500" dirty="0">
                <a:latin typeface="Calibri" panose="020F0502020204030204" pitchFamily="34" charset="0"/>
                <a:cs typeface="Calibri" panose="020F0502020204030204" pitchFamily="34" charset="0"/>
              </a:rPr>
              <a:t>No nation, no country, no culture in this age of science has been able to produce such great truths related to the knowledge of the Self and the Almighty as are mentioned in this Aranyaka.</a:t>
            </a:r>
            <a:endParaRPr lang="en-US" sz="15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5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500" dirty="0" err="1">
                <a:latin typeface="Calibri" panose="020F0502020204030204" pitchFamily="34" charset="0"/>
                <a:cs typeface="Calibri" panose="020F0502020204030204" pitchFamily="34" charset="0"/>
              </a:rPr>
              <a:t>Aranyakas</a:t>
            </a:r>
            <a:r>
              <a:rPr lang="en-US" sz="1500" dirty="0">
                <a:latin typeface="Calibri" panose="020F0502020204030204" pitchFamily="34" charset="0"/>
                <a:cs typeface="Calibri" panose="020F0502020204030204" pitchFamily="34" charset="0"/>
              </a:rPr>
              <a:t> play the role of the middle path and help to bridge the gulf between the </a:t>
            </a:r>
            <a:r>
              <a:rPr lang="en-US" sz="1500" i="1" dirty="0">
                <a:latin typeface="Calibri" panose="020F0502020204030204" pitchFamily="34" charset="0"/>
                <a:cs typeface="Calibri" panose="020F0502020204030204" pitchFamily="34" charset="0"/>
              </a:rPr>
              <a:t>Karma- </a:t>
            </a:r>
            <a:r>
              <a:rPr lang="en-US" sz="1500" i="1" dirty="0" err="1">
                <a:latin typeface="Calibri" panose="020F0502020204030204" pitchFamily="34" charset="0"/>
                <a:cs typeface="Calibri" panose="020F0502020204030204" pitchFamily="34" charset="0"/>
              </a:rPr>
              <a:t>kanda</a:t>
            </a:r>
            <a:r>
              <a:rPr lang="en-US" sz="1500" dirty="0">
                <a:latin typeface="Calibri" panose="020F0502020204030204" pitchFamily="34" charset="0"/>
                <a:cs typeface="Calibri" panose="020F0502020204030204" pitchFamily="34" charset="0"/>
              </a:rPr>
              <a:t> and </a:t>
            </a:r>
            <a:r>
              <a:rPr lang="en-US" sz="1500" i="1" dirty="0">
                <a:latin typeface="Calibri" panose="020F0502020204030204" pitchFamily="34" charset="0"/>
                <a:cs typeface="Calibri" panose="020F0502020204030204" pitchFamily="34" charset="0"/>
              </a:rPr>
              <a:t>Jnana-</a:t>
            </a:r>
            <a:r>
              <a:rPr lang="en-US" sz="1500" i="1" dirty="0" err="1">
                <a:latin typeface="Calibri" panose="020F0502020204030204" pitchFamily="34" charset="0"/>
                <a:cs typeface="Calibri" panose="020F0502020204030204" pitchFamily="34" charset="0"/>
              </a:rPr>
              <a:t>kanda</a:t>
            </a:r>
            <a:r>
              <a:rPr lang="en-US" sz="1500" dirty="0">
                <a:latin typeface="Calibri" panose="020F0502020204030204" pitchFamily="34" charset="0"/>
                <a:cs typeface="Calibri" panose="020F0502020204030204" pitchFamily="34" charset="0"/>
              </a:rPr>
              <a:t>. </a:t>
            </a:r>
            <a:endParaRPr lang="en-IN" sz="1500" dirty="0">
              <a:latin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27"/>
        <p:cNvGrpSpPr/>
        <p:nvPr/>
      </p:nvGrpSpPr>
      <p:grpSpPr>
        <a:xfrm>
          <a:off x="0" y="0"/>
          <a:ext cx="0" cy="0"/>
          <a:chOff x="0" y="0"/>
          <a:chExt cx="0" cy="0"/>
        </a:xfrm>
      </p:grpSpPr>
      <p:sp>
        <p:nvSpPr>
          <p:cNvPr id="12" name="Title 1"/>
          <p:cNvSpPr>
            <a:spLocks noGrp="1"/>
          </p:cNvSpPr>
          <p:nvPr>
            <p:ph type="title"/>
          </p:nvPr>
        </p:nvSpPr>
        <p:spPr>
          <a:xfrm>
            <a:off x="628650" y="391035"/>
            <a:ext cx="7886700" cy="557754"/>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N" sz="2000" dirty="0">
                <a:latin typeface="Bahnschrift" panose="020B0502040204020203" pitchFamily="34" charset="0"/>
              </a:rPr>
              <a:t>The Upanishads</a:t>
            </a:r>
            <a:endParaRPr lang="en-IN" sz="2000" dirty="0">
              <a:latin typeface="Bahnschrift" panose="020B0502040204020203" pitchFamily="34" charset="0"/>
            </a:endParaRPr>
          </a:p>
        </p:txBody>
      </p:sp>
      <p:sp>
        <p:nvSpPr>
          <p:cNvPr id="13" name="Content Placeholder 2"/>
          <p:cNvSpPr txBox="1"/>
          <p:nvPr/>
        </p:nvSpPr>
        <p:spPr>
          <a:xfrm>
            <a:off x="725138" y="1143000"/>
            <a:ext cx="7604475" cy="3609465"/>
          </a:xfrm>
          <a:prstGeom prst="rect">
            <a:avLst/>
          </a:prstGeom>
        </p:spPr>
        <p:txBody>
          <a:bodyPr>
            <a:noAutofit/>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marL="285750" indent="-285750">
              <a:lnSpc>
                <a:spcPct val="150000"/>
              </a:lnSpc>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The Vedas are generally considered to have two portions viz., </a:t>
            </a:r>
            <a:r>
              <a:rPr lang="en-US" sz="1200" i="1" dirty="0">
                <a:solidFill>
                  <a:srgbClr val="000000"/>
                </a:solidFill>
                <a:latin typeface="Calibri" panose="020F0502020204030204" pitchFamily="34" charset="0"/>
                <a:cs typeface="Calibri" panose="020F0502020204030204" pitchFamily="34" charset="0"/>
              </a:rPr>
              <a:t>Karma-Kanda</a:t>
            </a:r>
            <a:r>
              <a:rPr lang="en-US" sz="1200" dirty="0">
                <a:solidFill>
                  <a:srgbClr val="000000"/>
                </a:solidFill>
                <a:latin typeface="Calibri" panose="020F0502020204030204" pitchFamily="34" charset="0"/>
                <a:cs typeface="Calibri" panose="020F0502020204030204" pitchFamily="34" charset="0"/>
              </a:rPr>
              <a:t> (portion dealing with action or rituals) and </a:t>
            </a:r>
            <a:r>
              <a:rPr lang="en-US" sz="1200" i="1" dirty="0">
                <a:solidFill>
                  <a:srgbClr val="000000"/>
                </a:solidFill>
                <a:latin typeface="Calibri" panose="020F0502020204030204" pitchFamily="34" charset="0"/>
                <a:cs typeface="Calibri" panose="020F0502020204030204" pitchFamily="34" charset="0"/>
              </a:rPr>
              <a:t>Jnana-Kanda</a:t>
            </a:r>
            <a:r>
              <a:rPr lang="en-US" sz="1200" dirty="0">
                <a:solidFill>
                  <a:srgbClr val="000000"/>
                </a:solidFill>
                <a:latin typeface="Calibri" panose="020F0502020204030204" pitchFamily="34" charset="0"/>
                <a:cs typeface="Calibri" panose="020F0502020204030204" pitchFamily="34" charset="0"/>
              </a:rPr>
              <a:t> (portion dealing with knowledge). The Samhita and the Brahmanas represent mainly </a:t>
            </a:r>
            <a:r>
              <a:rPr lang="en-US" sz="1200" dirty="0" err="1">
                <a:solidFill>
                  <a:srgbClr val="000000"/>
                </a:solidFill>
                <a:latin typeface="Calibri" panose="020F0502020204030204" pitchFamily="34" charset="0"/>
                <a:cs typeface="Calibri" panose="020F0502020204030204" pitchFamily="34" charset="0"/>
              </a:rPr>
              <a:t>the</a:t>
            </a:r>
            <a:r>
              <a:rPr lang="en-US" sz="1200" i="1" dirty="0" err="1">
                <a:solidFill>
                  <a:srgbClr val="000000"/>
                </a:solidFill>
                <a:latin typeface="Calibri" panose="020F0502020204030204" pitchFamily="34" charset="0"/>
                <a:cs typeface="Calibri" panose="020F0502020204030204" pitchFamily="34" charset="0"/>
              </a:rPr>
              <a:t>Karma</a:t>
            </a:r>
            <a:r>
              <a:rPr lang="en-US" sz="1200" i="1" dirty="0">
                <a:solidFill>
                  <a:srgbClr val="000000"/>
                </a:solidFill>
                <a:latin typeface="Calibri" panose="020F0502020204030204" pitchFamily="34" charset="0"/>
                <a:cs typeface="Calibri" panose="020F0502020204030204" pitchFamily="34" charset="0"/>
              </a:rPr>
              <a:t>-Kanda</a:t>
            </a:r>
            <a:r>
              <a:rPr lang="en-US" sz="1200" dirty="0">
                <a:solidFill>
                  <a:srgbClr val="000000"/>
                </a:solidFill>
                <a:latin typeface="Calibri" panose="020F0502020204030204" pitchFamily="34" charset="0"/>
                <a:cs typeface="Calibri" panose="020F0502020204030204" pitchFamily="34" charset="0"/>
              </a:rPr>
              <a:t> or the ritual portion, while the Upanishads chiefly represent the </a:t>
            </a:r>
            <a:r>
              <a:rPr lang="en-US" sz="1200" i="1" dirty="0">
                <a:solidFill>
                  <a:srgbClr val="000000"/>
                </a:solidFill>
                <a:latin typeface="Calibri" panose="020F0502020204030204" pitchFamily="34" charset="0"/>
                <a:cs typeface="Calibri" panose="020F0502020204030204" pitchFamily="34" charset="0"/>
              </a:rPr>
              <a:t>Jnana-Kanda</a:t>
            </a:r>
            <a:r>
              <a:rPr lang="en-US" sz="1200" dirty="0">
                <a:solidFill>
                  <a:srgbClr val="000000"/>
                </a:solidFill>
                <a:latin typeface="Calibri" panose="020F0502020204030204" pitchFamily="34" charset="0"/>
                <a:cs typeface="Calibri" panose="020F0502020204030204" pitchFamily="34" charset="0"/>
              </a:rPr>
              <a:t> or the knowledge portion.</a:t>
            </a:r>
            <a:endParaRPr lang="en-US" sz="1200" dirty="0">
              <a:solidFill>
                <a:srgbClr val="000000"/>
              </a:solidFill>
              <a:latin typeface="Calibri" panose="020F0502020204030204" pitchFamily="34" charset="0"/>
              <a:cs typeface="Calibri" panose="020F0502020204030204" pitchFamily="34" charset="0"/>
            </a:endParaRPr>
          </a:p>
        </p:txBody>
      </p:sp>
      <p:sp>
        <p:nvSpPr>
          <p:cNvPr id="5" name="TextBox 4"/>
          <p:cNvSpPr txBox="1"/>
          <p:nvPr/>
        </p:nvSpPr>
        <p:spPr>
          <a:xfrm>
            <a:off x="725138" y="2074906"/>
            <a:ext cx="5647087" cy="241822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The word ‘ </a:t>
            </a:r>
            <a:r>
              <a:rPr lang="en-US" sz="1200" b="1" dirty="0">
                <a:solidFill>
                  <a:srgbClr val="000000"/>
                </a:solidFill>
                <a:latin typeface="Calibri" panose="020F0502020204030204" pitchFamily="34" charset="0"/>
                <a:cs typeface="Calibri" panose="020F0502020204030204" pitchFamily="34" charset="0"/>
              </a:rPr>
              <a:t>Upanishad </a:t>
            </a:r>
            <a:r>
              <a:rPr lang="en-US" sz="1200" dirty="0">
                <a:solidFill>
                  <a:srgbClr val="000000"/>
                </a:solidFill>
                <a:latin typeface="Calibri" panose="020F0502020204030204" pitchFamily="34" charset="0"/>
                <a:cs typeface="Calibri" panose="020F0502020204030204" pitchFamily="34" charset="0"/>
              </a:rPr>
              <a:t>’ has been derived from the root Sad (to sit), to which are added two prefixes: </a:t>
            </a:r>
            <a:r>
              <a:rPr lang="en-US" sz="1200" i="1" dirty="0" err="1">
                <a:solidFill>
                  <a:srgbClr val="000000"/>
                </a:solidFill>
                <a:latin typeface="Calibri" panose="020F0502020204030204" pitchFamily="34" charset="0"/>
                <a:cs typeface="Calibri" panose="020F0502020204030204" pitchFamily="34" charset="0"/>
              </a:rPr>
              <a:t>Upa</a:t>
            </a:r>
            <a:r>
              <a:rPr lang="en-US" sz="1200" dirty="0">
                <a:solidFill>
                  <a:srgbClr val="000000"/>
                </a:solidFill>
                <a:latin typeface="Calibri" panose="020F0502020204030204" pitchFamily="34" charset="0"/>
                <a:cs typeface="Calibri" panose="020F0502020204030204" pitchFamily="34" charset="0"/>
              </a:rPr>
              <a:t> and </a:t>
            </a:r>
            <a:r>
              <a:rPr lang="en-US" sz="1200" i="1" dirty="0">
                <a:solidFill>
                  <a:srgbClr val="000000"/>
                </a:solidFill>
                <a:latin typeface="Calibri" panose="020F0502020204030204" pitchFamily="34" charset="0"/>
                <a:cs typeface="Calibri" panose="020F0502020204030204" pitchFamily="34" charset="0"/>
              </a:rPr>
              <a:t>Ni</a:t>
            </a:r>
            <a:r>
              <a:rPr lang="en-US" sz="1200" dirty="0">
                <a:solidFill>
                  <a:srgbClr val="000000"/>
                </a:solidFill>
                <a:latin typeface="Calibri" panose="020F0502020204030204" pitchFamily="34" charset="0"/>
                <a:cs typeface="Calibri" panose="020F0502020204030204" pitchFamily="34" charset="0"/>
              </a:rPr>
              <a:t>. </a:t>
            </a:r>
            <a:endParaRPr lang="en-US" sz="1200" dirty="0">
              <a:solidFill>
                <a:srgbClr val="000000"/>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dirty="0">
              <a:solidFill>
                <a:srgbClr val="000000"/>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The prefix </a:t>
            </a:r>
            <a:r>
              <a:rPr lang="en-US" sz="1200" i="1" dirty="0" err="1">
                <a:solidFill>
                  <a:srgbClr val="000000"/>
                </a:solidFill>
                <a:latin typeface="Calibri" panose="020F0502020204030204" pitchFamily="34" charset="0"/>
                <a:cs typeface="Calibri" panose="020F0502020204030204" pitchFamily="34" charset="0"/>
              </a:rPr>
              <a:t>Upa</a:t>
            </a:r>
            <a:r>
              <a:rPr lang="en-US" sz="1200" dirty="0">
                <a:solidFill>
                  <a:srgbClr val="000000"/>
                </a:solidFill>
                <a:latin typeface="Calibri" panose="020F0502020204030204" pitchFamily="34" charset="0"/>
                <a:cs typeface="Calibri" panose="020F0502020204030204" pitchFamily="34" charset="0"/>
              </a:rPr>
              <a:t> denotes nearness and </a:t>
            </a:r>
            <a:r>
              <a:rPr lang="en-US" sz="1200" i="1" dirty="0">
                <a:solidFill>
                  <a:srgbClr val="000000"/>
                </a:solidFill>
                <a:latin typeface="Calibri" panose="020F0502020204030204" pitchFamily="34" charset="0"/>
                <a:cs typeface="Calibri" panose="020F0502020204030204" pitchFamily="34" charset="0"/>
              </a:rPr>
              <a:t>Ni </a:t>
            </a:r>
            <a:r>
              <a:rPr lang="en-US" sz="1200" dirty="0">
                <a:solidFill>
                  <a:srgbClr val="000000"/>
                </a:solidFill>
                <a:latin typeface="Calibri" panose="020F0502020204030204" pitchFamily="34" charset="0"/>
                <a:cs typeface="Calibri" panose="020F0502020204030204" pitchFamily="34" charset="0"/>
              </a:rPr>
              <a:t>totality. Thus, this word means ‘sitting near by devotedly’. This no doubt refers to the pupil’s sitting down near his teacher at the time of instruction.</a:t>
            </a:r>
            <a:endParaRPr lang="en-US" sz="1200" dirty="0">
              <a:solidFill>
                <a:srgbClr val="000000"/>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200" dirty="0">
              <a:solidFill>
                <a:srgbClr val="000000"/>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The word in course of time gathered round it the sense of secret teaching or secret doctrine (</a:t>
            </a:r>
            <a:r>
              <a:rPr lang="en-US" sz="1200" i="1" dirty="0" err="1">
                <a:solidFill>
                  <a:srgbClr val="000000"/>
                </a:solidFill>
                <a:latin typeface="Calibri" panose="020F0502020204030204" pitchFamily="34" charset="0"/>
                <a:cs typeface="Calibri" panose="020F0502020204030204" pitchFamily="34" charset="0"/>
              </a:rPr>
              <a:t>Rahasya</a:t>
            </a:r>
            <a:r>
              <a:rPr lang="en-US" sz="1200" dirty="0">
                <a:solidFill>
                  <a:srgbClr val="000000"/>
                </a:solidFill>
                <a:latin typeface="Calibri" panose="020F0502020204030204" pitchFamily="34" charset="0"/>
                <a:cs typeface="Calibri" panose="020F0502020204030204" pitchFamily="34" charset="0"/>
              </a:rPr>
              <a:t>) which was imparted at such sittings. Upanishads are frequently spoken of as </a:t>
            </a:r>
            <a:r>
              <a:rPr lang="en-US" sz="1200" i="1" dirty="0" err="1">
                <a:solidFill>
                  <a:srgbClr val="000000"/>
                </a:solidFill>
                <a:latin typeface="Calibri" panose="020F0502020204030204" pitchFamily="34" charset="0"/>
                <a:cs typeface="Calibri" panose="020F0502020204030204" pitchFamily="34" charset="0"/>
              </a:rPr>
              <a:t>Rahasya</a:t>
            </a:r>
            <a:r>
              <a:rPr lang="en-US" sz="1200" dirty="0">
                <a:solidFill>
                  <a:srgbClr val="000000"/>
                </a:solidFill>
                <a:latin typeface="Calibri" panose="020F0502020204030204" pitchFamily="34" charset="0"/>
                <a:cs typeface="Calibri" panose="020F0502020204030204" pitchFamily="34" charset="0"/>
              </a:rPr>
              <a:t> (secret) or </a:t>
            </a:r>
            <a:r>
              <a:rPr lang="en-US" sz="1200" i="1" dirty="0" err="1">
                <a:solidFill>
                  <a:srgbClr val="000000"/>
                </a:solidFill>
                <a:latin typeface="Calibri" panose="020F0502020204030204" pitchFamily="34" charset="0"/>
                <a:cs typeface="Calibri" panose="020F0502020204030204" pitchFamily="34" charset="0"/>
              </a:rPr>
              <a:t>Guhya</a:t>
            </a:r>
            <a:r>
              <a:rPr lang="en-US" sz="1200" dirty="0">
                <a:solidFill>
                  <a:srgbClr val="000000"/>
                </a:solidFill>
                <a:latin typeface="Calibri" panose="020F0502020204030204" pitchFamily="34" charset="0"/>
                <a:cs typeface="Calibri" panose="020F0502020204030204" pitchFamily="34" charset="0"/>
              </a:rPr>
              <a:t> (mystery) also.</a:t>
            </a:r>
            <a:endParaRPr lang="en-IN" sz="1200"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1">
            <a:extLst>
              <a:ext uri="{BEBA8EAE-BF5A-486C-A8C5-ECC9F3942E4B}">
                <a14:imgProps xmlns:a14="http://schemas.microsoft.com/office/drawing/2010/main">
                  <a14:imgLayer r:embed="rId2">
                    <a14:imgEffect>
                      <a14:brightnessContrast bright="20000" contrast="-20000"/>
                    </a14:imgEffect>
                  </a14:imgLayer>
                </a14:imgProps>
              </a:ext>
            </a:extLst>
          </a:blip>
          <a:stretch>
            <a:fillRect/>
          </a:stretch>
        </p:blipFill>
        <p:spPr>
          <a:xfrm>
            <a:off x="6677615" y="2571750"/>
            <a:ext cx="1651998" cy="15492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44"/>
        <p:cNvGrpSpPr/>
        <p:nvPr/>
      </p:nvGrpSpPr>
      <p:grpSpPr>
        <a:xfrm>
          <a:off x="0" y="0"/>
          <a:ext cx="0" cy="0"/>
          <a:chOff x="0" y="0"/>
          <a:chExt cx="0" cy="0"/>
        </a:xfrm>
      </p:grpSpPr>
      <p:sp>
        <p:nvSpPr>
          <p:cNvPr id="29" name="Title 1"/>
          <p:cNvSpPr>
            <a:spLocks noGrp="1"/>
          </p:cNvSpPr>
          <p:nvPr>
            <p:ph type="title"/>
          </p:nvPr>
        </p:nvSpPr>
        <p:spPr>
          <a:xfrm>
            <a:off x="628650" y="273844"/>
            <a:ext cx="7886700" cy="994172"/>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N" sz="2000" dirty="0">
                <a:latin typeface="Bahnschrift" panose="020B0502040204020203" pitchFamily="34" charset="0"/>
              </a:rPr>
              <a:t>Importance of Upanishads</a:t>
            </a:r>
            <a:endParaRPr lang="en-IN" sz="2000" dirty="0">
              <a:latin typeface="Bahnschrift" panose="020B0502040204020203" pitchFamily="34" charset="0"/>
            </a:endParaRPr>
          </a:p>
        </p:txBody>
      </p:sp>
      <p:sp>
        <p:nvSpPr>
          <p:cNvPr id="30" name="Content Placeholder 2"/>
          <p:cNvSpPr txBox="1"/>
          <p:nvPr/>
        </p:nvSpPr>
        <p:spPr>
          <a:xfrm>
            <a:off x="628650" y="1171792"/>
            <a:ext cx="7886700" cy="3263504"/>
          </a:xfrm>
          <a:prstGeom prst="rect">
            <a:avLst/>
          </a:prstGeom>
        </p:spPr>
        <p:txBody>
          <a:bodyPr>
            <a:normAutofit lnSpcReduction="10000"/>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marL="171450" indent="-171450">
              <a:lnSpc>
                <a:spcPct val="200000"/>
              </a:lnSpc>
              <a:buFont typeface="Arial" panose="020B0604020202020204" pitchFamily="34" charset="0"/>
              <a:buChar char="•"/>
            </a:pPr>
            <a:r>
              <a:rPr lang="en-US" sz="1200" dirty="0">
                <a:solidFill>
                  <a:srgbClr val="000000"/>
                </a:solidFill>
                <a:latin typeface="Arial" panose="020B0604020202020204" pitchFamily="34" charset="0"/>
              </a:rPr>
              <a:t>The Upanishads occupy a unique place in the development of Indian philosophical thought. They contain the highest authority on which the various systems of philosophy in India rest. So Vedanta Philosophy is directly related to the Upanishads.</a:t>
            </a:r>
            <a:endParaRPr lang="en-US" sz="1200" dirty="0">
              <a:solidFill>
                <a:srgbClr val="000000"/>
              </a:solidFill>
              <a:latin typeface="Arial" panose="020B0604020202020204" pitchFamily="34" charset="0"/>
            </a:endParaRPr>
          </a:p>
          <a:p>
            <a:pPr marL="171450" indent="-171450">
              <a:lnSpc>
                <a:spcPct val="200000"/>
              </a:lnSpc>
              <a:buFont typeface="Arial" panose="020B0604020202020204" pitchFamily="34" charset="0"/>
              <a:buChar char="•"/>
            </a:pPr>
            <a:r>
              <a:rPr lang="en-US" sz="1200" dirty="0">
                <a:solidFill>
                  <a:srgbClr val="000000"/>
                </a:solidFill>
                <a:latin typeface="Arial" panose="020B0604020202020204" pitchFamily="34" charset="0"/>
              </a:rPr>
              <a:t>The Upanishads are associated with the Vedas and make the entire range of Vedic knowledge as complete. ‘The Upanishads generally mention the Vedas and their study with respect. Certain verses from the Vedas, such as the </a:t>
            </a:r>
            <a:r>
              <a:rPr lang="en-US" sz="1200" i="1" dirty="0">
                <a:solidFill>
                  <a:srgbClr val="000000"/>
                </a:solidFill>
                <a:latin typeface="Arial" panose="020B0604020202020204" pitchFamily="34" charset="0"/>
              </a:rPr>
              <a:t>Gayatri</a:t>
            </a:r>
            <a:r>
              <a:rPr lang="en-US" sz="1200" dirty="0">
                <a:solidFill>
                  <a:srgbClr val="000000"/>
                </a:solidFill>
                <a:latin typeface="Arial" panose="020B0604020202020204" pitchFamily="34" charset="0"/>
              </a:rPr>
              <a:t>, form the subject of meditation here.</a:t>
            </a:r>
            <a:endParaRPr lang="en-US" sz="1200" dirty="0">
              <a:solidFill>
                <a:srgbClr val="000000"/>
              </a:solidFill>
              <a:latin typeface="Arial" panose="020B0604020202020204" pitchFamily="34" charset="0"/>
            </a:endParaRPr>
          </a:p>
          <a:p>
            <a:pPr marL="171450" indent="-171450">
              <a:lnSpc>
                <a:spcPct val="200000"/>
              </a:lnSpc>
              <a:buFont typeface="Arial" panose="020B0604020202020204" pitchFamily="34" charset="0"/>
              <a:buChar char="•"/>
            </a:pPr>
            <a:r>
              <a:rPr lang="en-US" sz="1200" dirty="0">
                <a:solidFill>
                  <a:srgbClr val="000000"/>
                </a:solidFill>
                <a:latin typeface="Arial" panose="020B0604020202020204" pitchFamily="34" charset="0"/>
              </a:rPr>
              <a:t>Each of the Vedas has many </a:t>
            </a:r>
            <a:r>
              <a:rPr lang="en-US" sz="1200" i="1" dirty="0" err="1">
                <a:solidFill>
                  <a:srgbClr val="000000"/>
                </a:solidFill>
                <a:latin typeface="Arial" panose="020B0604020202020204" pitchFamily="34" charset="0"/>
              </a:rPr>
              <a:t>Mahavakyas</a:t>
            </a:r>
            <a:r>
              <a:rPr lang="en-US" sz="1200" dirty="0">
                <a:solidFill>
                  <a:srgbClr val="000000"/>
                </a:solidFill>
                <a:latin typeface="Arial" panose="020B0604020202020204" pitchFamily="34" charset="0"/>
              </a:rPr>
              <a:t> or great sayings. But four </a:t>
            </a:r>
            <a:r>
              <a:rPr lang="en-US" sz="1200" i="1" dirty="0" err="1">
                <a:solidFill>
                  <a:srgbClr val="000000"/>
                </a:solidFill>
                <a:latin typeface="Arial" panose="020B0604020202020204" pitchFamily="34" charset="0"/>
              </a:rPr>
              <a:t>Mahavakyas</a:t>
            </a:r>
            <a:r>
              <a:rPr lang="en-US" sz="1200" dirty="0">
                <a:solidFill>
                  <a:srgbClr val="000000"/>
                </a:solidFill>
                <a:latin typeface="Arial" panose="020B0604020202020204" pitchFamily="34" charset="0"/>
              </a:rPr>
              <a:t> found in the Upanishads related to four Vedas are very important, thought-provoking and powerful.</a:t>
            </a:r>
            <a:endParaRPr lang="en-US" sz="1200" dirty="0">
              <a:solidFill>
                <a:srgbClr val="000000"/>
              </a:solidFill>
              <a:latin typeface="Arial" panose="020B0604020202020204" pitchFamily="34" charset="0"/>
            </a:endParaRPr>
          </a:p>
          <a:p>
            <a:pPr marL="171450" indent="-171450">
              <a:lnSpc>
                <a:spcPct val="200000"/>
              </a:lnSpc>
              <a:buFont typeface="Arial" panose="020B0604020202020204" pitchFamily="34" charset="0"/>
              <a:buChar char="•"/>
            </a:pPr>
            <a:r>
              <a:rPr lang="en-US" sz="1200" dirty="0">
                <a:solidFill>
                  <a:srgbClr val="000000"/>
                </a:solidFill>
                <a:latin typeface="Arial" panose="020B0604020202020204" pitchFamily="34" charset="0"/>
              </a:rPr>
              <a:t>Without understanding the Upanishads, it is impossible to get an insight into Indian history and culture. </a:t>
            </a:r>
            <a:endParaRPr lang="en-IN"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79"/>
        <p:cNvGrpSpPr/>
        <p:nvPr/>
      </p:nvGrpSpPr>
      <p:grpSpPr>
        <a:xfrm>
          <a:off x="0" y="0"/>
          <a:ext cx="0" cy="0"/>
          <a:chOff x="0" y="0"/>
          <a:chExt cx="0" cy="0"/>
        </a:xfrm>
      </p:grpSpPr>
      <p:sp>
        <p:nvSpPr>
          <p:cNvPr id="22" name="Title 1"/>
          <p:cNvSpPr>
            <a:spLocks noGrp="1"/>
          </p:cNvSpPr>
          <p:nvPr>
            <p:ph type="title"/>
          </p:nvPr>
        </p:nvSpPr>
        <p:spPr>
          <a:xfrm>
            <a:off x="628650" y="273844"/>
            <a:ext cx="7886700" cy="535625"/>
          </a:xfrm>
        </p:spPr>
        <p:txBody>
          <a:bodyPr>
            <a:normAutofit fontScale="90000"/>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N" sz="2400" b="1" dirty="0">
                <a:solidFill>
                  <a:schemeClr val="accent3"/>
                </a:solidFill>
                <a:latin typeface="Bahnschrift" panose="020B0502040204020203" pitchFamily="34" charset="0"/>
              </a:rPr>
              <a:t>CHATURVEDA</a:t>
            </a:r>
            <a:endParaRPr lang="en-IN" sz="2400" b="1" dirty="0">
              <a:solidFill>
                <a:schemeClr val="accent3"/>
              </a:solidFill>
              <a:latin typeface="Bahnschrift" panose="020B0502040204020203" pitchFamily="34" charset="0"/>
            </a:endParaRPr>
          </a:p>
        </p:txBody>
      </p:sp>
      <p:sp>
        <p:nvSpPr>
          <p:cNvPr id="23" name="Content Placeholder 2"/>
          <p:cNvSpPr txBox="1"/>
          <p:nvPr/>
        </p:nvSpPr>
        <p:spPr>
          <a:xfrm>
            <a:off x="628651" y="3452324"/>
            <a:ext cx="8050655" cy="1417332"/>
          </a:xfrm>
          <a:prstGeom prst="rect">
            <a:avLst/>
          </a:prstGeom>
        </p:spPr>
        <p:txBody>
          <a:bodyPr>
            <a:normAutofit/>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a:lnSpc>
                <a:spcPct val="150000"/>
              </a:lnSpc>
            </a:pPr>
            <a:r>
              <a:rPr lang="en-US" sz="1400" b="1" dirty="0">
                <a:latin typeface="Calibri" panose="020F0502020204030204" pitchFamily="34" charset="0"/>
                <a:cs typeface="Calibri" panose="020F0502020204030204" pitchFamily="34" charset="0"/>
              </a:rPr>
              <a:t>There are four Vedas: Rig Veda, </a:t>
            </a:r>
            <a:r>
              <a:rPr lang="en-US" sz="1400" b="1" dirty="0" err="1">
                <a:latin typeface="Calibri" panose="020F0502020204030204" pitchFamily="34" charset="0"/>
                <a:cs typeface="Calibri" panose="020F0502020204030204" pitchFamily="34" charset="0"/>
              </a:rPr>
              <a:t>Yajur</a:t>
            </a:r>
            <a:r>
              <a:rPr lang="en-US" sz="1400" b="1" dirty="0">
                <a:latin typeface="Calibri" panose="020F0502020204030204" pitchFamily="34" charset="0"/>
                <a:cs typeface="Calibri" panose="020F0502020204030204" pitchFamily="34" charset="0"/>
              </a:rPr>
              <a:t> Veda, Sama Veda, and Atharva Veda,</a:t>
            </a:r>
            <a:r>
              <a:rPr lang="en-US" sz="1400" dirty="0">
                <a:latin typeface="Calibri" panose="020F0502020204030204" pitchFamily="34" charset="0"/>
                <a:cs typeface="Calibri" panose="020F0502020204030204" pitchFamily="34" charset="0"/>
              </a:rPr>
              <a:t> and all of them together are attributed to as ‘</a:t>
            </a:r>
            <a:r>
              <a:rPr lang="en-US" sz="1400" b="1" dirty="0" err="1">
                <a:latin typeface="Calibri" panose="020F0502020204030204" pitchFamily="34" charset="0"/>
                <a:cs typeface="Calibri" panose="020F0502020204030204" pitchFamily="34" charset="0"/>
              </a:rPr>
              <a:t>Chaturveda</a:t>
            </a:r>
            <a:r>
              <a:rPr lang="en-US" sz="1400" dirty="0">
                <a:latin typeface="Calibri" panose="020F0502020204030204" pitchFamily="34" charset="0"/>
                <a:cs typeface="Calibri" panose="020F0502020204030204" pitchFamily="34" charset="0"/>
              </a:rPr>
              <a:t>’. The Rig Veda serves as the principal one and all three but the </a:t>
            </a:r>
            <a:r>
              <a:rPr lang="en-US" sz="1400" dirty="0" err="1">
                <a:latin typeface="Calibri" panose="020F0502020204030204" pitchFamily="34" charset="0"/>
                <a:cs typeface="Calibri" panose="020F0502020204030204" pitchFamily="34" charset="0"/>
              </a:rPr>
              <a:t>Arthaveda</a:t>
            </a:r>
            <a:r>
              <a:rPr lang="en-US" sz="1400" dirty="0">
                <a:latin typeface="Calibri" panose="020F0502020204030204" pitchFamily="34" charset="0"/>
                <a:cs typeface="Calibri" panose="020F0502020204030204" pitchFamily="34" charset="0"/>
              </a:rPr>
              <a:t> agree with one another in form, language, and content.</a:t>
            </a:r>
            <a:endParaRPr lang="en-IN" sz="1400" dirty="0">
              <a:latin typeface="Calibri" panose="020F0502020204030204" pitchFamily="34" charset="0"/>
              <a:cs typeface="Calibri" panose="020F0502020204030204" pitchFamily="34" charset="0"/>
            </a:endParaRPr>
          </a:p>
        </p:txBody>
      </p:sp>
      <p:pic>
        <p:nvPicPr>
          <p:cNvPr id="24" name="Picture 2" descr="The Atharva-Veda eBook: Griffith, Ralph T.H.: Amazon.in: Kindle Sto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1536" y="988822"/>
            <a:ext cx="1445678" cy="22183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2"/>
          <a:stretch>
            <a:fillRect/>
          </a:stretch>
        </p:blipFill>
        <p:spPr>
          <a:xfrm>
            <a:off x="1175206" y="988823"/>
            <a:ext cx="1445678" cy="2218369"/>
          </a:xfrm>
          <a:prstGeom prst="rect">
            <a:avLst/>
          </a:prstGeom>
        </p:spPr>
      </p:pic>
      <p:pic>
        <p:nvPicPr>
          <p:cNvPr id="26" name="Picture 25"/>
          <p:cNvPicPr>
            <a:picLocks noChangeAspect="1"/>
          </p:cNvPicPr>
          <p:nvPr/>
        </p:nvPicPr>
        <p:blipFill>
          <a:blip r:embed="rId3"/>
          <a:stretch>
            <a:fillRect/>
          </a:stretch>
        </p:blipFill>
        <p:spPr>
          <a:xfrm>
            <a:off x="2620400" y="989457"/>
            <a:ext cx="1445678" cy="2218369"/>
          </a:xfrm>
          <a:prstGeom prst="rect">
            <a:avLst/>
          </a:prstGeom>
        </p:spPr>
      </p:pic>
      <p:pic>
        <p:nvPicPr>
          <p:cNvPr id="27" name="Picture 26"/>
          <p:cNvPicPr>
            <a:picLocks noChangeAspect="1"/>
          </p:cNvPicPr>
          <p:nvPr/>
        </p:nvPicPr>
        <p:blipFill>
          <a:blip r:embed="rId4"/>
          <a:stretch>
            <a:fillRect/>
          </a:stretch>
        </p:blipFill>
        <p:spPr>
          <a:xfrm>
            <a:off x="4065968" y="990092"/>
            <a:ext cx="1445678" cy="22183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01"/>
        <p:cNvGrpSpPr/>
        <p:nvPr/>
      </p:nvGrpSpPr>
      <p:grpSpPr>
        <a:xfrm>
          <a:off x="0" y="0"/>
          <a:ext cx="0" cy="0"/>
          <a:chOff x="0" y="0"/>
          <a:chExt cx="0" cy="0"/>
        </a:xfrm>
      </p:grpSpPr>
      <p:sp>
        <p:nvSpPr>
          <p:cNvPr id="18" name="Title 1"/>
          <p:cNvSpPr>
            <a:spLocks noGrp="1"/>
          </p:cNvSpPr>
          <p:nvPr>
            <p:ph type="title"/>
          </p:nvPr>
        </p:nvSpPr>
        <p:spPr>
          <a:xfrm>
            <a:off x="498438" y="418339"/>
            <a:ext cx="3708114" cy="1216741"/>
          </a:xfrm>
        </p:spPr>
        <p:txBody>
          <a:bodyP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00000"/>
              </a:lnSpc>
            </a:pPr>
            <a:r>
              <a:rPr lang="en-IN" sz="1800" dirty="0">
                <a:latin typeface="Bahnschrift" panose="020B0502040204020203" pitchFamily="34" charset="0"/>
              </a:rPr>
              <a:t>Classification of Vedas :</a:t>
            </a:r>
            <a:endParaRPr lang="en-IN" sz="1800" dirty="0">
              <a:latin typeface="Bahnschrift" panose="020B0502040204020203" pitchFamily="34" charset="0"/>
            </a:endParaRPr>
          </a:p>
        </p:txBody>
      </p:sp>
      <p:sp>
        <p:nvSpPr>
          <p:cNvPr id="19" name="Content Placeholder 2"/>
          <p:cNvSpPr txBox="1"/>
          <p:nvPr/>
        </p:nvSpPr>
        <p:spPr>
          <a:xfrm>
            <a:off x="682815" y="1497566"/>
            <a:ext cx="3708113" cy="2839064"/>
          </a:xfrm>
          <a:prstGeom prst="rect">
            <a:avLst/>
          </a:prstGeom>
        </p:spPr>
        <p:txBody>
          <a:bodyPr>
            <a:noAutofit/>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marL="386080" indent="-386080">
              <a:lnSpc>
                <a:spcPct val="150000"/>
              </a:lnSpc>
              <a:buFont typeface="Arial" panose="020B0604020202020204"/>
              <a:buAutoNum type="arabicPeriod"/>
            </a:pPr>
            <a:r>
              <a:rPr lang="en-US" sz="1600" b="1" dirty="0">
                <a:latin typeface="Calibri" panose="020F0502020204030204" pitchFamily="34" charset="0"/>
                <a:cs typeface="Calibri" panose="020F0502020204030204" pitchFamily="34" charset="0"/>
              </a:rPr>
              <a:t>Rig-Veda</a:t>
            </a:r>
            <a:r>
              <a:rPr lang="en-US" sz="1600" dirty="0">
                <a:latin typeface="Calibri" panose="020F0502020204030204" pitchFamily="34" charset="0"/>
                <a:cs typeface="Calibri" panose="020F0502020204030204" pitchFamily="34" charset="0"/>
              </a:rPr>
              <a:t> "Knowledge of the Hymns of Praise“</a:t>
            </a:r>
            <a:endParaRPr lang="en-US" sz="1600" dirty="0">
              <a:latin typeface="Calibri" panose="020F0502020204030204" pitchFamily="34" charset="0"/>
              <a:cs typeface="Calibri" panose="020F0502020204030204" pitchFamily="34" charset="0"/>
            </a:endParaRPr>
          </a:p>
          <a:p>
            <a:pPr marL="386080" indent="-386080">
              <a:lnSpc>
                <a:spcPct val="150000"/>
              </a:lnSpc>
              <a:buFont typeface="Arial" panose="020B0604020202020204"/>
              <a:buAutoNum type="arabicPeriod"/>
            </a:pPr>
            <a:r>
              <a:rPr lang="en-US" sz="1600" b="1" dirty="0">
                <a:latin typeface="Calibri" panose="020F0502020204030204" pitchFamily="34" charset="0"/>
                <a:cs typeface="Calibri" panose="020F0502020204030204" pitchFamily="34" charset="0"/>
              </a:rPr>
              <a:t>Sama-Veda </a:t>
            </a:r>
            <a:r>
              <a:rPr lang="en-US" sz="1600" dirty="0">
                <a:latin typeface="Calibri" panose="020F0502020204030204" pitchFamily="34" charset="0"/>
                <a:cs typeface="Calibri" panose="020F0502020204030204" pitchFamily="34" charset="0"/>
              </a:rPr>
              <a:t>"Knowledge of the Melodies“</a:t>
            </a:r>
            <a:endParaRPr lang="en-US" sz="1600" dirty="0">
              <a:latin typeface="Calibri" panose="020F0502020204030204" pitchFamily="34" charset="0"/>
              <a:cs typeface="Calibri" panose="020F0502020204030204" pitchFamily="34" charset="0"/>
            </a:endParaRPr>
          </a:p>
          <a:p>
            <a:pPr marL="386080" indent="-386080">
              <a:lnSpc>
                <a:spcPct val="150000"/>
              </a:lnSpc>
              <a:buFont typeface="Arial" panose="020B0604020202020204"/>
              <a:buAutoNum type="arabicPeriod"/>
            </a:pPr>
            <a:r>
              <a:rPr lang="en-US" sz="1600" b="1" dirty="0" err="1">
                <a:latin typeface="Calibri" panose="020F0502020204030204" pitchFamily="34" charset="0"/>
                <a:cs typeface="Calibri" panose="020F0502020204030204" pitchFamily="34" charset="0"/>
              </a:rPr>
              <a:t>Yajur</a:t>
            </a:r>
            <a:r>
              <a:rPr lang="en-US" sz="1600" b="1" dirty="0">
                <a:latin typeface="Calibri" panose="020F0502020204030204" pitchFamily="34" charset="0"/>
                <a:cs typeface="Calibri" panose="020F0502020204030204" pitchFamily="34" charset="0"/>
              </a:rPr>
              <a:t>-Veda</a:t>
            </a:r>
            <a:r>
              <a:rPr lang="en-US" sz="1600" dirty="0">
                <a:latin typeface="Calibri" panose="020F0502020204030204" pitchFamily="34" charset="0"/>
                <a:cs typeface="Calibri" panose="020F0502020204030204" pitchFamily="34" charset="0"/>
              </a:rPr>
              <a:t> "Knowledge of the Sacrificial formulas“</a:t>
            </a:r>
            <a:endParaRPr lang="en-US" sz="1600" dirty="0">
              <a:latin typeface="Calibri" panose="020F0502020204030204" pitchFamily="34" charset="0"/>
              <a:cs typeface="Calibri" panose="020F0502020204030204" pitchFamily="34" charset="0"/>
            </a:endParaRPr>
          </a:p>
          <a:p>
            <a:pPr marL="386080" indent="-386080">
              <a:lnSpc>
                <a:spcPct val="150000"/>
              </a:lnSpc>
              <a:buFont typeface="Arial" panose="020B0604020202020204"/>
              <a:buAutoNum type="arabicPeriod"/>
            </a:pPr>
            <a:r>
              <a:rPr lang="en-US" sz="1600" b="1" dirty="0">
                <a:latin typeface="Calibri" panose="020F0502020204030204" pitchFamily="34" charset="0"/>
                <a:cs typeface="Calibri" panose="020F0502020204030204" pitchFamily="34" charset="0"/>
              </a:rPr>
              <a:t>Atharva-Veda</a:t>
            </a:r>
            <a:r>
              <a:rPr lang="en-US" sz="1600" dirty="0">
                <a:latin typeface="Calibri" panose="020F0502020204030204" pitchFamily="34" charset="0"/>
                <a:cs typeface="Calibri" panose="020F0502020204030204" pitchFamily="34" charset="0"/>
              </a:rPr>
              <a:t> "Knowledge of the Magic formulas”</a:t>
            </a:r>
            <a:endParaRPr lang="en-US" sz="1600" dirty="0">
              <a:latin typeface="Calibri" panose="020F0502020204030204" pitchFamily="34" charset="0"/>
              <a:cs typeface="Calibri" panose="020F0502020204030204" pitchFamily="34" charset="0"/>
            </a:endParaRPr>
          </a:p>
          <a:p>
            <a:pPr>
              <a:lnSpc>
                <a:spcPct val="150000"/>
              </a:lnSpc>
            </a:pPr>
            <a:endParaRPr lang="en-US" sz="1600" dirty="0">
              <a:latin typeface="Calibri" panose="020F0502020204030204" pitchFamily="34" charset="0"/>
              <a:cs typeface="Calibri" panose="020F0502020204030204" pitchFamily="34" charset="0"/>
            </a:endParaRPr>
          </a:p>
          <a:p>
            <a:pPr>
              <a:lnSpc>
                <a:spcPct val="150000"/>
              </a:lnSpc>
            </a:pPr>
            <a:endParaRPr lang="en-IN" sz="1600" dirty="0">
              <a:latin typeface="Calibri" panose="020F0502020204030204" pitchFamily="34" charset="0"/>
              <a:cs typeface="Calibri" panose="020F0502020204030204" pitchFamily="34" charset="0"/>
            </a:endParaRPr>
          </a:p>
        </p:txBody>
      </p:sp>
      <p:sp>
        <p:nvSpPr>
          <p:cNvPr id="20" name="Rectangle 19"/>
          <p:cNvSpPr>
            <a:spLocks noGrp="1" noRot="1" noChangeAspect="1" noMove="1" noResize="1" noEditPoints="1" noAdjustHandles="1" noChangeArrowheads="1" noChangeShapeType="1" noTextEdit="1"/>
          </p:cNvSpPr>
          <p:nvPr/>
        </p:nvSpPr>
        <p:spPr>
          <a:xfrm>
            <a:off x="4569712" y="0"/>
            <a:ext cx="457428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5"/>
          </a:p>
        </p:txBody>
      </p:sp>
      <p:sp>
        <p:nvSpPr>
          <p:cNvPr id="21" name="Rounded Rectangle 9"/>
          <p:cNvSpPr>
            <a:spLocks noGrp="1" noRot="1" noChangeAspect="1" noMove="1" noResize="1" noEditPoints="1" noAdjustHandles="1" noChangeArrowheads="1" noChangeShapeType="1" noTextEdit="1"/>
          </p:cNvSpPr>
          <p:nvPr/>
        </p:nvSpPr>
        <p:spPr>
          <a:xfrm>
            <a:off x="4933187" y="418339"/>
            <a:ext cx="3847653"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US" sz="1015"/>
          </a:p>
        </p:txBody>
      </p:sp>
      <p:pic>
        <p:nvPicPr>
          <p:cNvPr id="22" name="Picture 21" descr="Diagram&#10;&#10;Description automatically generated"/>
          <p:cNvPicPr>
            <a:picLocks noChangeAspect="1"/>
          </p:cNvPicPr>
          <p:nvPr/>
        </p:nvPicPr>
        <p:blipFill>
          <a:blip r:embed="rId1"/>
          <a:stretch>
            <a:fillRect/>
          </a:stretch>
        </p:blipFill>
        <p:spPr>
          <a:xfrm>
            <a:off x="5290754" y="625064"/>
            <a:ext cx="3132205" cy="3890938"/>
          </a:xfrm>
          <a:prstGeom prst="rect">
            <a:avLst/>
          </a:prstGeom>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12" name="Title 1"/>
          <p:cNvSpPr>
            <a:spLocks noGrp="1"/>
          </p:cNvSpPr>
          <p:nvPr>
            <p:ph type="title"/>
          </p:nvPr>
        </p:nvSpPr>
        <p:spPr>
          <a:xfrm>
            <a:off x="6301172" y="1960364"/>
            <a:ext cx="1883583" cy="994172"/>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300" dirty="0">
                <a:latin typeface="Calibri" panose="020F0502020204030204" pitchFamily="34" charset="0"/>
                <a:cs typeface="Calibri" panose="020F0502020204030204" pitchFamily="34" charset="0"/>
              </a:rPr>
              <a:t>RIG VEDA</a:t>
            </a:r>
            <a:endParaRPr lang="en-IN" dirty="0">
              <a:latin typeface="Calibri" panose="020F0502020204030204" pitchFamily="34" charset="0"/>
              <a:cs typeface="Calibri" panose="020F0502020204030204" pitchFamily="34" charset="0"/>
            </a:endParaRPr>
          </a:p>
        </p:txBody>
      </p:sp>
      <p:pic>
        <p:nvPicPr>
          <p:cNvPr id="13" name="Picture 2" descr="Principles of Hinduism - DNA Of Hinduis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0036" y="832367"/>
            <a:ext cx="3478765" cy="34787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27"/>
        <p:cNvGrpSpPr/>
        <p:nvPr/>
      </p:nvGrpSpPr>
      <p:grpSpPr>
        <a:xfrm>
          <a:off x="0" y="0"/>
          <a:ext cx="0" cy="0"/>
          <a:chOff x="0" y="0"/>
          <a:chExt cx="0" cy="0"/>
        </a:xfrm>
      </p:grpSpPr>
      <p:sp>
        <p:nvSpPr>
          <p:cNvPr id="23" name="Content Placeholder 2"/>
          <p:cNvSpPr txBox="1"/>
          <p:nvPr/>
        </p:nvSpPr>
        <p:spPr>
          <a:xfrm>
            <a:off x="426239" y="166254"/>
            <a:ext cx="5375282" cy="26949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Rig Veda, one of the oldest texts of the Indo-Aryan Civilization still extant, is an ancient Indian collection of Vedic hymns. </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Two Sanskrit words Rig and Veda constituting it translates to ‘praise or shine’ and ‘knowledge’ respectively. </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 A collection of 1,028 hymns in all, organized into ten different Mandalas (or the books; Sanskrit), </a:t>
            </a:r>
            <a:r>
              <a:rPr lang="en-US" b="1" dirty="0">
                <a:latin typeface="Calibri" panose="020F0502020204030204" pitchFamily="34" charset="0"/>
                <a:cs typeface="Calibri" panose="020F0502020204030204" pitchFamily="34" charset="0"/>
              </a:rPr>
              <a:t>it is the principal and oldest of the four Vedas.</a:t>
            </a:r>
            <a:r>
              <a:rPr 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24" name="TextBox 23"/>
          <p:cNvSpPr txBox="1"/>
          <p:nvPr/>
        </p:nvSpPr>
        <p:spPr>
          <a:xfrm>
            <a:off x="3364894" y="2571750"/>
            <a:ext cx="5268309" cy="2241511"/>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14630" indent="-21463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hymns are divided into eight '</a:t>
            </a:r>
            <a:r>
              <a:rPr lang="en-US" sz="1350" b="0" i="0" dirty="0" err="1">
                <a:solidFill>
                  <a:srgbClr val="000000"/>
                </a:solidFill>
                <a:effectLst/>
                <a:latin typeface="Calibri" panose="020F0502020204030204" pitchFamily="34" charset="0"/>
                <a:cs typeface="Calibri" panose="020F0502020204030204" pitchFamily="34" charset="0"/>
              </a:rPr>
              <a:t>ashtakas</a:t>
            </a:r>
            <a:r>
              <a:rPr lang="en-US" sz="1350" b="0" i="0" dirty="0">
                <a:solidFill>
                  <a:srgbClr val="000000"/>
                </a:solidFill>
                <a:effectLst/>
                <a:latin typeface="Calibri" panose="020F0502020204030204" pitchFamily="34" charset="0"/>
                <a:cs typeface="Calibri" panose="020F0502020204030204" pitchFamily="34" charset="0"/>
              </a:rPr>
              <a:t>' (songs) each having eight '</a:t>
            </a:r>
            <a:r>
              <a:rPr lang="en-US" sz="1350" b="0" i="0" dirty="0" err="1">
                <a:solidFill>
                  <a:srgbClr val="000000"/>
                </a:solidFill>
                <a:effectLst/>
                <a:latin typeface="Calibri" panose="020F0502020204030204" pitchFamily="34" charset="0"/>
                <a:cs typeface="Calibri" panose="020F0502020204030204" pitchFamily="34" charset="0"/>
              </a:rPr>
              <a:t>adhyayas</a:t>
            </a:r>
            <a:r>
              <a:rPr lang="en-US" sz="1350" b="0" i="0" dirty="0">
                <a:solidFill>
                  <a:srgbClr val="000000"/>
                </a:solidFill>
                <a:effectLst/>
                <a:latin typeface="Calibri" panose="020F0502020204030204" pitchFamily="34" charset="0"/>
                <a:cs typeface="Calibri" panose="020F0502020204030204" pitchFamily="34" charset="0"/>
              </a:rPr>
              <a:t>' (sections), which are sub-divided into various groups with a total of about 10,600 stanzas. </a:t>
            </a:r>
            <a:endParaRPr lang="en-US" sz="1350" b="0" i="0" dirty="0">
              <a:solidFill>
                <a:srgbClr val="000000"/>
              </a:solidFill>
              <a:effectLst/>
              <a:latin typeface="Calibri" panose="020F0502020204030204" pitchFamily="34" charset="0"/>
              <a:cs typeface="Calibri" panose="020F0502020204030204" pitchFamily="34" charset="0"/>
            </a:endParaRPr>
          </a:p>
          <a:p>
            <a:pPr marL="214630" indent="-214630">
              <a:lnSpc>
                <a:spcPct val="150000"/>
              </a:lnSpc>
              <a:buFont typeface="Arial" panose="020B0604020202020204" pitchFamily="34" charset="0"/>
              <a:buChar char="•"/>
            </a:pPr>
            <a:r>
              <a:rPr lang="en-US" sz="1350" b="0" i="0" dirty="0">
                <a:effectLst/>
                <a:latin typeface="Calibri" panose="020F0502020204030204" pitchFamily="34" charset="0"/>
                <a:cs typeface="Calibri" panose="020F0502020204030204" pitchFamily="34" charset="0"/>
              </a:rPr>
              <a:t>The earliest texts of the Rig Veda were composed in the greater Punjab (Northwest India and Pakistan), and the more philosophical later texts were composed in or around the region of Haryana (Modern-day State of India).</a:t>
            </a:r>
            <a:endParaRPr lang="en-IN" sz="1350" dirty="0">
              <a:latin typeface="Calibri" panose="020F0502020204030204" pitchFamily="34" charset="0"/>
              <a:cs typeface="Calibri" panose="020F0502020204030204" pitchFamily="34" charset="0"/>
            </a:endParaRPr>
          </a:p>
        </p:txBody>
      </p:sp>
      <p:pic>
        <p:nvPicPr>
          <p:cNvPr id="25" name="Picture 2" descr="Rig Veda - A short descrption about Rig ve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9407" y="3066887"/>
            <a:ext cx="2441552" cy="143237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Rigveda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121" y="735289"/>
            <a:ext cx="2638407" cy="1083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0"/>
        <p:cNvGrpSpPr/>
        <p:nvPr/>
      </p:nvGrpSpPr>
      <p:grpSpPr>
        <a:xfrm>
          <a:off x="0" y="0"/>
          <a:ext cx="0" cy="0"/>
          <a:chOff x="0" y="0"/>
          <a:chExt cx="0" cy="0"/>
        </a:xfrm>
      </p:grpSpPr>
      <p:sp>
        <p:nvSpPr>
          <p:cNvPr id="9" name="Title 1"/>
          <p:cNvSpPr>
            <a:spLocks noGrp="1"/>
          </p:cNvSpPr>
          <p:nvPr>
            <p:ph type="title"/>
          </p:nvPr>
        </p:nvSpPr>
        <p:spPr>
          <a:xfrm>
            <a:off x="621043" y="266336"/>
            <a:ext cx="7886700" cy="994172"/>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N" sz="2800" dirty="0">
                <a:latin typeface="Bahnschrift SemiBold" panose="020B0502040204020203" pitchFamily="34" charset="0"/>
              </a:rPr>
              <a:t>Origin of Vedas</a:t>
            </a:r>
            <a:endParaRPr lang="en-IN" sz="2800" dirty="0">
              <a:latin typeface="Bahnschrift SemiBold" panose="020B0502040204020203" pitchFamily="34" charset="0"/>
            </a:endParaRPr>
          </a:p>
        </p:txBody>
      </p:sp>
      <p:pic>
        <p:nvPicPr>
          <p:cNvPr id="10" name="Content Placeholder 4"/>
          <p:cNvPicPr>
            <a:picLocks noChangeAspect="1"/>
          </p:cNvPicPr>
          <p:nvPr/>
        </p:nvPicPr>
        <p:blipFill rotWithShape="1">
          <a:blip r:embed="rId1"/>
          <a:srcRect t="9028"/>
          <a:stretch>
            <a:fillRect/>
          </a:stretch>
        </p:blipFill>
        <p:spPr>
          <a:xfrm>
            <a:off x="4521429" y="542872"/>
            <a:ext cx="2934310" cy="899736"/>
          </a:xfrm>
          <a:prstGeom prst="rect">
            <a:avLst/>
          </a:prstGeom>
          <a:noFill/>
          <a:ln>
            <a:noFill/>
          </a:ln>
        </p:spPr>
      </p:pic>
      <p:sp>
        <p:nvSpPr>
          <p:cNvPr id="11" name="TextBox 10"/>
          <p:cNvSpPr txBox="1"/>
          <p:nvPr/>
        </p:nvSpPr>
        <p:spPr>
          <a:xfrm>
            <a:off x="499497" y="1624707"/>
            <a:ext cx="8145005" cy="2784737"/>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57175" indent="-257175">
              <a:lnSpc>
                <a:spcPct val="150000"/>
              </a:lnSpc>
              <a:buFont typeface="Arial" panose="020B0604020202020204" pitchFamily="34" charset="0"/>
              <a:buChar char="•"/>
            </a:pPr>
            <a:r>
              <a:rPr lang="en-US" sz="1800" dirty="0">
                <a:latin typeface="Calibri" panose="020F0502020204030204" pitchFamily="34" charset="0"/>
                <a:cs typeface="Calibri" panose="020F0502020204030204" pitchFamily="34" charset="0"/>
              </a:rPr>
              <a:t>The Vedas are a collection of hymns another religious texts composed in India between about 1500 and 1000 BCE. It includes elements such as liturgical material as well as mythological accounts, poems, prayers, and formulas considered to be sacred by the Vedic religion.</a:t>
            </a:r>
            <a:endParaRPr lang="en-US" sz="1800" dirty="0">
              <a:latin typeface="Calibri" panose="020F0502020204030204" pitchFamily="34" charset="0"/>
              <a:cs typeface="Calibri" panose="020F0502020204030204" pitchFamily="34" charset="0"/>
            </a:endParaRPr>
          </a:p>
          <a:p>
            <a:pPr>
              <a:lnSpc>
                <a:spcPct val="150000"/>
              </a:lnSpc>
            </a:pPr>
            <a:endParaRPr lang="en-US" sz="1050" dirty="0">
              <a:latin typeface="Calibri" panose="020F0502020204030204" pitchFamily="34" charset="0"/>
              <a:cs typeface="Calibri" panose="020F0502020204030204" pitchFamily="34" charset="0"/>
            </a:endParaRPr>
          </a:p>
          <a:p>
            <a:pPr marL="257175" indent="-257175">
              <a:lnSpc>
                <a:spcPct val="150000"/>
              </a:lnSpc>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The Vedas as the records point out to be originated in the Indian Sub-continent and its written form </a:t>
            </a:r>
            <a:r>
              <a:rPr lang="en-US" sz="1800" b="1" i="0" dirty="0">
                <a:effectLst/>
                <a:latin typeface="Calibri" panose="020F0502020204030204" pitchFamily="34" charset="0"/>
                <a:cs typeface="Calibri" panose="020F0502020204030204" pitchFamily="34" charset="0"/>
              </a:rPr>
              <a:t>origin dates back to 1600 BCE</a:t>
            </a:r>
            <a:r>
              <a:rPr lang="en-US" sz="1800" b="0" i="0" dirty="0">
                <a:effectLst/>
                <a:latin typeface="Calibri" panose="020F0502020204030204" pitchFamily="34" charset="0"/>
                <a:cs typeface="Calibri" panose="020F0502020204030204" pitchFamily="34" charset="0"/>
              </a:rPr>
              <a:t>.</a:t>
            </a:r>
            <a:endParaRPr lang="en-IN" sz="1800"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19" name="Title 1"/>
          <p:cNvSpPr>
            <a:spLocks noGrp="1"/>
          </p:cNvSpPr>
          <p:nvPr>
            <p:ph type="title"/>
          </p:nvPr>
        </p:nvSpPr>
        <p:spPr>
          <a:xfrm>
            <a:off x="628650" y="273844"/>
            <a:ext cx="7886700" cy="994172"/>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latin typeface="Bahnschrift" panose="020B0502040204020203" pitchFamily="34" charset="0"/>
              </a:rPr>
              <a:t>The </a:t>
            </a:r>
            <a:r>
              <a:rPr lang="en-US" sz="2000" dirty="0" err="1">
                <a:latin typeface="Bahnschrift" panose="020B0502040204020203" pitchFamily="34" charset="0"/>
              </a:rPr>
              <a:t>Samhithas</a:t>
            </a:r>
            <a:r>
              <a:rPr lang="en-US" sz="2000" dirty="0">
                <a:latin typeface="Bahnschrift" panose="020B0502040204020203" pitchFamily="34" charset="0"/>
              </a:rPr>
              <a:t> (Hymns)</a:t>
            </a:r>
            <a:endParaRPr lang="en-IN" sz="2000" dirty="0">
              <a:latin typeface="Bahnschrift" panose="020B0502040204020203" pitchFamily="34" charset="0"/>
            </a:endParaRPr>
          </a:p>
        </p:txBody>
      </p:sp>
      <p:sp>
        <p:nvSpPr>
          <p:cNvPr id="20" name="TextBox 19"/>
          <p:cNvSpPr txBox="1"/>
          <p:nvPr/>
        </p:nvSpPr>
        <p:spPr>
          <a:xfrm>
            <a:off x="628650" y="1268016"/>
            <a:ext cx="5965421" cy="178779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The hymns are collection of the work of many authors called 'rishis' (according to post Vedic tradition "seers"). </a:t>
            </a:r>
            <a:r>
              <a:rPr lang="en-IN" sz="1500" dirty="0" err="1">
                <a:latin typeface="Calibri" panose="020F0502020204030204" pitchFamily="34" charset="0"/>
                <a:cs typeface="Calibri" panose="020F0502020204030204" pitchFamily="34" charset="0"/>
              </a:rPr>
              <a:t>Atri</a:t>
            </a:r>
            <a:r>
              <a:rPr lang="en-IN" sz="1500" dirty="0">
                <a:latin typeface="Calibri" panose="020F0502020204030204" pitchFamily="34" charset="0"/>
                <a:cs typeface="Calibri" panose="020F0502020204030204" pitchFamily="34" charset="0"/>
              </a:rPr>
              <a:t>, </a:t>
            </a:r>
            <a:r>
              <a:rPr lang="en-IN" sz="1500" dirty="0" err="1">
                <a:latin typeface="Calibri" panose="020F0502020204030204" pitchFamily="34" charset="0"/>
                <a:cs typeface="Calibri" panose="020F0502020204030204" pitchFamily="34" charset="0"/>
              </a:rPr>
              <a:t>Kanwa,Vashistha</a:t>
            </a:r>
            <a:r>
              <a:rPr lang="en-IN" sz="1500" dirty="0">
                <a:latin typeface="Calibri" panose="020F0502020204030204" pitchFamily="34" charset="0"/>
                <a:cs typeface="Calibri" panose="020F0502020204030204" pitchFamily="34" charset="0"/>
              </a:rPr>
              <a:t>, Vishwamitra, </a:t>
            </a:r>
            <a:r>
              <a:rPr lang="en-IN" sz="1500" dirty="0" err="1">
                <a:latin typeface="Calibri" panose="020F0502020204030204" pitchFamily="34" charset="0"/>
                <a:cs typeface="Calibri" panose="020F0502020204030204" pitchFamily="34" charset="0"/>
              </a:rPr>
              <a:t>Jamadagni</a:t>
            </a:r>
            <a:r>
              <a:rPr lang="en-IN" sz="1500" dirty="0">
                <a:latin typeface="Calibri" panose="020F0502020204030204" pitchFamily="34" charset="0"/>
                <a:cs typeface="Calibri" panose="020F0502020204030204" pitchFamily="34" charset="0"/>
              </a:rPr>
              <a:t>, </a:t>
            </a:r>
            <a:r>
              <a:rPr lang="en-IN" sz="1500" dirty="0" err="1">
                <a:latin typeface="Calibri" panose="020F0502020204030204" pitchFamily="34" charset="0"/>
                <a:cs typeface="Calibri" panose="020F0502020204030204" pitchFamily="34" charset="0"/>
              </a:rPr>
              <a:t>Gotama</a:t>
            </a:r>
            <a:r>
              <a:rPr lang="en-IN" sz="1500" dirty="0">
                <a:latin typeface="Calibri" panose="020F0502020204030204" pitchFamily="34" charset="0"/>
                <a:cs typeface="Calibri" panose="020F0502020204030204" pitchFamily="34" charset="0"/>
              </a:rPr>
              <a:t> and </a:t>
            </a:r>
            <a:r>
              <a:rPr lang="en-IN" sz="1500" dirty="0" err="1">
                <a:latin typeface="Calibri" panose="020F0502020204030204" pitchFamily="34" charset="0"/>
                <a:cs typeface="Calibri" panose="020F0502020204030204" pitchFamily="34" charset="0"/>
              </a:rPr>
              <a:t>Bharadwaja</a:t>
            </a:r>
            <a:r>
              <a:rPr lang="en-IN" sz="1500" dirty="0">
                <a:latin typeface="Calibri" panose="020F0502020204030204" pitchFamily="34" charset="0"/>
                <a:cs typeface="Calibri" panose="020F0502020204030204" pitchFamily="34" charset="0"/>
              </a:rPr>
              <a:t> are considered as the seven primary seers.</a:t>
            </a:r>
            <a:endParaRPr lang="en-IN" sz="1500" dirty="0">
              <a:latin typeface="Calibri" panose="020F0502020204030204" pitchFamily="34" charset="0"/>
              <a:cs typeface="Calibri" panose="020F0502020204030204" pitchFamily="34" charset="0"/>
            </a:endParaRPr>
          </a:p>
          <a:p>
            <a:pPr>
              <a:lnSpc>
                <a:spcPct val="150000"/>
              </a:lnSpc>
            </a:pPr>
            <a:r>
              <a:rPr lang="en-IN" sz="1500" dirty="0">
                <a:latin typeface="Calibri" panose="020F0502020204030204" pitchFamily="34" charset="0"/>
                <a:cs typeface="Calibri" panose="020F0502020204030204" pitchFamily="34" charset="0"/>
              </a:rPr>
              <a:t>	</a:t>
            </a:r>
            <a:endParaRPr lang="en-IN" sz="1500" dirty="0">
              <a:latin typeface="Calibri" panose="020F0502020204030204" pitchFamily="34" charset="0"/>
              <a:cs typeface="Calibri" panose="020F0502020204030204" pitchFamily="34" charset="0"/>
            </a:endParaRPr>
          </a:p>
        </p:txBody>
      </p:sp>
      <p:pic>
        <p:nvPicPr>
          <p:cNvPr id="21" name="Picture 4" descr="The Rig Veda Samhita: First to Tenth Book by [ANONYMOU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66560" y="542851"/>
            <a:ext cx="1468724" cy="23462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Essentials of Hinduism - Sama Veda - GIRI Trading Agen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31" y="3198744"/>
            <a:ext cx="2513221" cy="122878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330900" y="2812852"/>
            <a:ext cx="5536099" cy="1787797"/>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IN" sz="1500" dirty="0">
                <a:latin typeface="Calibri" panose="020F0502020204030204" pitchFamily="34" charset="0"/>
                <a:cs typeface="Calibri" panose="020F0502020204030204" pitchFamily="34" charset="0"/>
              </a:rPr>
              <a:t>	</a:t>
            </a:r>
            <a:endParaRPr lang="en-IN" sz="15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The hymns are devoted to thirty-three different gods, most of them nature gods like Indra (rain god), Agni (fire god), Rudra (storm god) etc. A sizeable chunk of the verses are also dedicated to Soma (air god).	</a:t>
            </a:r>
            <a:endParaRPr lang="en-IN" sz="1500" dirty="0">
              <a:latin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57"/>
        <p:cNvGrpSpPr/>
        <p:nvPr/>
      </p:nvGrpSpPr>
      <p:grpSpPr>
        <a:xfrm>
          <a:off x="0" y="0"/>
          <a:ext cx="0" cy="0"/>
          <a:chOff x="0" y="0"/>
          <a:chExt cx="0" cy="0"/>
        </a:xfrm>
      </p:grpSpPr>
      <p:sp>
        <p:nvSpPr>
          <p:cNvPr id="7" name="Content Placeholder 2"/>
          <p:cNvSpPr txBox="1"/>
          <p:nvPr/>
        </p:nvSpPr>
        <p:spPr>
          <a:xfrm>
            <a:off x="736226" y="438511"/>
            <a:ext cx="5115934" cy="4266477"/>
          </a:xfrm>
          <a:prstGeom prst="rect">
            <a:avLst/>
          </a:prstGeom>
        </p:spPr>
        <p:txBody>
          <a:bodyPr>
            <a:normAutofit lnSpcReduction="10000"/>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algn="just">
              <a:lnSpc>
                <a:spcPct val="200000"/>
              </a:lnSpc>
            </a:pPr>
            <a:r>
              <a:rPr lang="en-IN" sz="1400" dirty="0">
                <a:solidFill>
                  <a:srgbClr val="000000"/>
                </a:solidFill>
                <a:latin typeface="Calibri" panose="020F0502020204030204" pitchFamily="34" charset="0"/>
                <a:cs typeface="Calibri" panose="020F0502020204030204" pitchFamily="34" charset="0"/>
              </a:rPr>
              <a:t>Among 1028 </a:t>
            </a:r>
            <a:r>
              <a:rPr lang="en-IN" sz="1400" dirty="0" err="1">
                <a:solidFill>
                  <a:srgbClr val="000000"/>
                </a:solidFill>
                <a:latin typeface="Calibri" panose="020F0502020204030204" pitchFamily="34" charset="0"/>
                <a:cs typeface="Calibri" panose="020F0502020204030204" pitchFamily="34" charset="0"/>
              </a:rPr>
              <a:t>Suktas</a:t>
            </a:r>
            <a:r>
              <a:rPr lang="en-IN" sz="1400" dirty="0">
                <a:solidFill>
                  <a:srgbClr val="000000"/>
                </a:solidFill>
                <a:latin typeface="Calibri" panose="020F0502020204030204" pitchFamily="34" charset="0"/>
                <a:cs typeface="Calibri" panose="020F0502020204030204" pitchFamily="34" charset="0"/>
              </a:rPr>
              <a:t> of the Rigveda Samhita some </a:t>
            </a:r>
            <a:r>
              <a:rPr lang="en-IN" sz="1400" dirty="0" err="1">
                <a:solidFill>
                  <a:srgbClr val="000000"/>
                </a:solidFill>
                <a:latin typeface="Calibri" panose="020F0502020204030204" pitchFamily="34" charset="0"/>
                <a:cs typeface="Calibri" panose="020F0502020204030204" pitchFamily="34" charset="0"/>
              </a:rPr>
              <a:t>suktas</a:t>
            </a:r>
            <a:r>
              <a:rPr lang="en-IN" sz="1400" dirty="0">
                <a:solidFill>
                  <a:srgbClr val="000000"/>
                </a:solidFill>
                <a:latin typeface="Calibri" panose="020F0502020204030204" pitchFamily="34" charset="0"/>
                <a:cs typeface="Calibri" panose="020F0502020204030204" pitchFamily="34" charset="0"/>
              </a:rPr>
              <a:t> are very popular and frequently referred by the readers of Vedas. Some of them are:</a:t>
            </a:r>
            <a:endParaRPr lang="en-IN" sz="1400" dirty="0">
              <a:solidFill>
                <a:srgbClr val="000000"/>
              </a:solidFill>
              <a:latin typeface="Calibri" panose="020F0502020204030204" pitchFamily="34" charset="0"/>
              <a:cs typeface="Calibri" panose="020F0502020204030204" pitchFamily="34" charset="0"/>
            </a:endParaRPr>
          </a:p>
          <a:p>
            <a:pPr marL="342900" indent="-342900">
              <a:lnSpc>
                <a:spcPct val="200000"/>
              </a:lnSpc>
              <a:buFont typeface="+mj-lt"/>
              <a:buAutoNum type="arabicPeriod"/>
            </a:pPr>
            <a:r>
              <a:rPr lang="en-IN" sz="1400" dirty="0">
                <a:solidFill>
                  <a:srgbClr val="000000"/>
                </a:solidFill>
                <a:latin typeface="Calibri" panose="020F0502020204030204" pitchFamily="34" charset="0"/>
                <a:cs typeface="Calibri" panose="020F0502020204030204" pitchFamily="34" charset="0"/>
              </a:rPr>
              <a:t>Purusha </a:t>
            </a:r>
            <a:r>
              <a:rPr lang="en-IN" sz="1400" dirty="0" err="1">
                <a:solidFill>
                  <a:srgbClr val="000000"/>
                </a:solidFill>
                <a:latin typeface="Calibri" panose="020F0502020204030204" pitchFamily="34" charset="0"/>
                <a:cs typeface="Calibri" panose="020F0502020204030204" pitchFamily="34" charset="0"/>
              </a:rPr>
              <a:t>Sukta</a:t>
            </a:r>
            <a:endParaRPr lang="en-IN" sz="1400" dirty="0">
              <a:solidFill>
                <a:srgbClr val="000000"/>
              </a:solidFill>
              <a:latin typeface="Calibri" panose="020F0502020204030204" pitchFamily="34" charset="0"/>
              <a:cs typeface="Calibri" panose="020F0502020204030204" pitchFamily="34" charset="0"/>
            </a:endParaRPr>
          </a:p>
          <a:p>
            <a:pPr marL="342900" indent="-342900">
              <a:lnSpc>
                <a:spcPct val="200000"/>
              </a:lnSpc>
              <a:buFont typeface="+mj-lt"/>
              <a:buAutoNum type="arabicPeriod"/>
            </a:pPr>
            <a:r>
              <a:rPr lang="en-IN" sz="1400" dirty="0">
                <a:solidFill>
                  <a:srgbClr val="000000"/>
                </a:solidFill>
                <a:latin typeface="Calibri" panose="020F0502020204030204" pitchFamily="34" charset="0"/>
                <a:cs typeface="Calibri" panose="020F0502020204030204" pitchFamily="34" charset="0"/>
              </a:rPr>
              <a:t>Hiranya-</a:t>
            </a:r>
            <a:r>
              <a:rPr lang="en-IN" sz="1400" dirty="0" err="1">
                <a:solidFill>
                  <a:srgbClr val="000000"/>
                </a:solidFill>
                <a:latin typeface="Calibri" panose="020F0502020204030204" pitchFamily="34" charset="0"/>
                <a:cs typeface="Calibri" panose="020F0502020204030204" pitchFamily="34" charset="0"/>
              </a:rPr>
              <a:t>garbha</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Sukta</a:t>
            </a:r>
            <a:endParaRPr lang="en-IN" sz="1400" dirty="0">
              <a:solidFill>
                <a:srgbClr val="000000"/>
              </a:solidFill>
              <a:latin typeface="Calibri" panose="020F0502020204030204" pitchFamily="34" charset="0"/>
              <a:cs typeface="Calibri" panose="020F0502020204030204" pitchFamily="34" charset="0"/>
            </a:endParaRPr>
          </a:p>
          <a:p>
            <a:pPr marL="342900" indent="-342900">
              <a:lnSpc>
                <a:spcPct val="200000"/>
              </a:lnSpc>
              <a:buFont typeface="+mj-lt"/>
              <a:buAutoNum type="arabicPeriod"/>
            </a:pPr>
            <a:r>
              <a:rPr lang="en-IN" sz="1400" dirty="0">
                <a:solidFill>
                  <a:srgbClr val="000000"/>
                </a:solidFill>
                <a:latin typeface="Calibri" panose="020F0502020204030204" pitchFamily="34" charset="0"/>
                <a:cs typeface="Calibri" panose="020F0502020204030204" pitchFamily="34" charset="0"/>
              </a:rPr>
              <a:t>Dhana-anna-dana </a:t>
            </a:r>
            <a:r>
              <a:rPr lang="en-IN" sz="1400" dirty="0" err="1">
                <a:solidFill>
                  <a:srgbClr val="000000"/>
                </a:solidFill>
                <a:latin typeface="Calibri" panose="020F0502020204030204" pitchFamily="34" charset="0"/>
                <a:cs typeface="Calibri" panose="020F0502020204030204" pitchFamily="34" charset="0"/>
              </a:rPr>
              <a:t>Sukta</a:t>
            </a:r>
            <a:endParaRPr lang="en-IN" sz="1400" dirty="0">
              <a:solidFill>
                <a:srgbClr val="000000"/>
              </a:solidFill>
              <a:latin typeface="Calibri" panose="020F0502020204030204" pitchFamily="34" charset="0"/>
              <a:cs typeface="Calibri" panose="020F0502020204030204" pitchFamily="34" charset="0"/>
            </a:endParaRPr>
          </a:p>
          <a:p>
            <a:pPr marL="342900" indent="-342900">
              <a:lnSpc>
                <a:spcPct val="200000"/>
              </a:lnSpc>
              <a:buFont typeface="+mj-lt"/>
              <a:buAutoNum type="arabicPeriod"/>
            </a:pPr>
            <a:r>
              <a:rPr lang="en-IN" sz="1400" dirty="0" err="1">
                <a:solidFill>
                  <a:srgbClr val="000000"/>
                </a:solidFill>
                <a:latin typeface="Calibri" panose="020F0502020204030204" pitchFamily="34" charset="0"/>
                <a:cs typeface="Calibri" panose="020F0502020204030204" pitchFamily="34" charset="0"/>
              </a:rPr>
              <a:t>Aksha</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Sukta</a:t>
            </a:r>
            <a:endParaRPr lang="en-IN" sz="1400" dirty="0">
              <a:solidFill>
                <a:srgbClr val="000000"/>
              </a:solidFill>
              <a:latin typeface="Calibri" panose="020F0502020204030204" pitchFamily="34" charset="0"/>
              <a:cs typeface="Calibri" panose="020F0502020204030204" pitchFamily="34" charset="0"/>
            </a:endParaRPr>
          </a:p>
          <a:p>
            <a:pPr marL="342900" indent="-342900">
              <a:lnSpc>
                <a:spcPct val="200000"/>
              </a:lnSpc>
              <a:buFont typeface="+mj-lt"/>
              <a:buAutoNum type="arabicPeriod"/>
            </a:pPr>
            <a:r>
              <a:rPr lang="en-IN" sz="1400" dirty="0" err="1">
                <a:solidFill>
                  <a:srgbClr val="000000"/>
                </a:solidFill>
                <a:latin typeface="Calibri" panose="020F0502020204030204" pitchFamily="34" charset="0"/>
                <a:cs typeface="Calibri" panose="020F0502020204030204" pitchFamily="34" charset="0"/>
              </a:rPr>
              <a:t>Nasadiya</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Sukta</a:t>
            </a:r>
            <a:endParaRPr lang="en-IN" sz="1400" dirty="0">
              <a:solidFill>
                <a:srgbClr val="000000"/>
              </a:solidFill>
              <a:latin typeface="Calibri" panose="020F0502020204030204" pitchFamily="34" charset="0"/>
              <a:cs typeface="Calibri" panose="020F0502020204030204" pitchFamily="34" charset="0"/>
            </a:endParaRPr>
          </a:p>
          <a:p>
            <a:pPr marL="342900" indent="-342900">
              <a:lnSpc>
                <a:spcPct val="200000"/>
              </a:lnSpc>
              <a:buFont typeface="+mj-lt"/>
              <a:buAutoNum type="arabicPeriod"/>
            </a:pPr>
            <a:r>
              <a:rPr lang="en-IN" sz="1400" dirty="0" err="1">
                <a:solidFill>
                  <a:srgbClr val="000000"/>
                </a:solidFill>
                <a:latin typeface="Calibri" panose="020F0502020204030204" pitchFamily="34" charset="0"/>
                <a:cs typeface="Calibri" panose="020F0502020204030204" pitchFamily="34" charset="0"/>
              </a:rPr>
              <a:t>Duhsvapna-nashna</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Sukta</a:t>
            </a:r>
            <a:endParaRPr lang="en-IN" sz="1400" dirty="0">
              <a:solidFill>
                <a:srgbClr val="000000"/>
              </a:solidFill>
              <a:latin typeface="Calibri" panose="020F0502020204030204" pitchFamily="34" charset="0"/>
              <a:cs typeface="Calibri" panose="020F0502020204030204" pitchFamily="34" charset="0"/>
            </a:endParaRPr>
          </a:p>
          <a:p>
            <a:pPr marL="342900" indent="-342900">
              <a:lnSpc>
                <a:spcPct val="200000"/>
              </a:lnSpc>
              <a:buFont typeface="+mj-lt"/>
              <a:buAutoNum type="arabicPeriod"/>
            </a:pPr>
            <a:r>
              <a:rPr lang="en-IN" sz="1400" dirty="0">
                <a:solidFill>
                  <a:srgbClr val="000000"/>
                </a:solidFill>
                <a:latin typeface="Calibri" panose="020F0502020204030204" pitchFamily="34" charset="0"/>
                <a:cs typeface="Calibri" panose="020F0502020204030204" pitchFamily="34" charset="0"/>
              </a:rPr>
              <a:t>Yama-</a:t>
            </a:r>
            <a:r>
              <a:rPr lang="en-IN" sz="1400" dirty="0" err="1">
                <a:solidFill>
                  <a:srgbClr val="000000"/>
                </a:solidFill>
                <a:latin typeface="Calibri" panose="020F0502020204030204" pitchFamily="34" charset="0"/>
                <a:cs typeface="Calibri" panose="020F0502020204030204" pitchFamily="34" charset="0"/>
              </a:rPr>
              <a:t>yami</a:t>
            </a:r>
            <a:r>
              <a:rPr lang="en-IN" sz="1400" dirty="0">
                <a:solidFill>
                  <a:srgbClr val="000000"/>
                </a:solidFill>
                <a:latin typeface="Calibri" panose="020F0502020204030204" pitchFamily="34" charset="0"/>
                <a:cs typeface="Calibri" panose="020F0502020204030204" pitchFamily="34" charset="0"/>
              </a:rPr>
              <a:t>-</a:t>
            </a:r>
            <a:r>
              <a:rPr lang="en-IN" sz="1400" dirty="0" err="1">
                <a:solidFill>
                  <a:srgbClr val="000000"/>
                </a:solidFill>
                <a:latin typeface="Calibri" panose="020F0502020204030204" pitchFamily="34" charset="0"/>
                <a:cs typeface="Calibri" panose="020F0502020204030204" pitchFamily="34" charset="0"/>
              </a:rPr>
              <a:t>samvada</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Sukta</a:t>
            </a:r>
            <a:endParaRPr lang="en-IN" sz="1400" dirty="0">
              <a:solidFill>
                <a:srgbClr val="000000"/>
              </a:solidFill>
              <a:latin typeface="Calibri" panose="020F0502020204030204" pitchFamily="34" charset="0"/>
              <a:cs typeface="Calibri" panose="020F0502020204030204" pitchFamily="34" charset="0"/>
            </a:endParaRPr>
          </a:p>
          <a:p>
            <a:pPr>
              <a:lnSpc>
                <a:spcPct val="150000"/>
              </a:lnSpc>
            </a:pPr>
            <a:endParaRPr lang="en-IN" dirty="0"/>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3375" y="871595"/>
            <a:ext cx="2491068" cy="3400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82" name="Title 1"/>
          <p:cNvSpPr>
            <a:spLocks noGrp="1"/>
          </p:cNvSpPr>
          <p:nvPr>
            <p:ph type="title"/>
          </p:nvPr>
        </p:nvSpPr>
        <p:spPr>
          <a:xfrm>
            <a:off x="628650" y="431833"/>
            <a:ext cx="7886700" cy="994172"/>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kumimoji="0" lang="en-US" sz="2400" i="0" u="none" strike="noStrike" kern="1200" cap="none" spc="0" normalizeH="0" baseline="0" noProof="0" dirty="0">
                <a:ln>
                  <a:noFill/>
                </a:ln>
                <a:effectLst/>
                <a:uLnTx/>
                <a:uFillTx/>
                <a:latin typeface="Bahnschrift" panose="020B0502040204020203" pitchFamily="34" charset="0"/>
                <a:cs typeface="Algerian" panose="04020705040A02060702" pitchFamily="82" charset="0"/>
                <a:sym typeface="+mn-ea"/>
              </a:rPr>
              <a:t>The Brahmanas (Rituals )</a:t>
            </a:r>
            <a:endParaRPr lang="en-IN" sz="1050" dirty="0">
              <a:latin typeface="Bahnschrift" panose="020B0502040204020203" pitchFamily="34" charset="0"/>
            </a:endParaRPr>
          </a:p>
        </p:txBody>
      </p:sp>
      <p:sp>
        <p:nvSpPr>
          <p:cNvPr id="83" name="Content Placeholder 2"/>
          <p:cNvSpPr txBox="1"/>
          <p:nvPr/>
        </p:nvSpPr>
        <p:spPr>
          <a:xfrm>
            <a:off x="628650" y="1486432"/>
            <a:ext cx="7886700" cy="3263504"/>
          </a:xfrm>
          <a:prstGeom prst="rect">
            <a:avLst/>
          </a:prstGeom>
          <a:noFill/>
          <a:ln>
            <a:noFill/>
          </a:ln>
        </p:spPr>
        <p:txBody>
          <a:bodyPr spcFirstLastPara="1" wrap="square" lIns="91425" tIns="91425" rIns="91425" bIns="91425" anchor="ctr" anchorCtr="0">
            <a:normAutofit fontScale="92500" lnSpcReduction="20000"/>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a:lnSpc>
                <a:spcPct val="160000"/>
              </a:lnSpc>
            </a:pPr>
            <a:r>
              <a:rPr lang="en-US" sz="1500" dirty="0">
                <a:latin typeface="Calibri" panose="020F0502020204030204" pitchFamily="34" charset="0"/>
                <a:cs typeface="Calibri" panose="020F0502020204030204" pitchFamily="34" charset="0"/>
              </a:rPr>
              <a:t> The word ‘</a:t>
            </a:r>
            <a:r>
              <a:rPr lang="en-US" sz="1500" i="1" dirty="0">
                <a:latin typeface="Calibri" panose="020F0502020204030204" pitchFamily="34" charset="0"/>
                <a:cs typeface="Calibri" panose="020F0502020204030204" pitchFamily="34" charset="0"/>
              </a:rPr>
              <a:t>Brahmana’</a:t>
            </a:r>
            <a:r>
              <a:rPr lang="en-US" sz="1500" dirty="0">
                <a:latin typeface="Calibri" panose="020F0502020204030204" pitchFamily="34" charset="0"/>
                <a:cs typeface="Calibri" panose="020F0502020204030204" pitchFamily="34" charset="0"/>
              </a:rPr>
              <a:t> has its root in the word ‘</a:t>
            </a:r>
            <a:r>
              <a:rPr lang="en-US" sz="1500" i="1" dirty="0">
                <a:latin typeface="Calibri" panose="020F0502020204030204" pitchFamily="34" charset="0"/>
                <a:cs typeface="Calibri" panose="020F0502020204030204" pitchFamily="34" charset="0"/>
              </a:rPr>
              <a:t>brahman’</a:t>
            </a:r>
            <a:r>
              <a:rPr lang="en-US" sz="1500" dirty="0">
                <a:latin typeface="Calibri" panose="020F0502020204030204" pitchFamily="34" charset="0"/>
                <a:cs typeface="Calibri" panose="020F0502020204030204" pitchFamily="34" charset="0"/>
              </a:rPr>
              <a:t> which means ‘prayer’ or ‘devotion’. The word ‘</a:t>
            </a:r>
            <a:r>
              <a:rPr lang="en-US" sz="1500" i="1" dirty="0">
                <a:latin typeface="Calibri" panose="020F0502020204030204" pitchFamily="34" charset="0"/>
                <a:cs typeface="Calibri" panose="020F0502020204030204" pitchFamily="34" charset="0"/>
              </a:rPr>
              <a:t>brahman’</a:t>
            </a:r>
            <a:r>
              <a:rPr lang="en-US" sz="1500" dirty="0">
                <a:latin typeface="Calibri" panose="020F0502020204030204" pitchFamily="34" charset="0"/>
                <a:cs typeface="Calibri" panose="020F0502020204030204" pitchFamily="34" charset="0"/>
              </a:rPr>
              <a:t> is distinct from the word ‘</a:t>
            </a:r>
            <a:r>
              <a:rPr lang="en-US" sz="1500" i="1" dirty="0">
                <a:latin typeface="Calibri" panose="020F0502020204030204" pitchFamily="34" charset="0"/>
                <a:cs typeface="Calibri" panose="020F0502020204030204" pitchFamily="34" charset="0"/>
              </a:rPr>
              <a:t>Brahman’</a:t>
            </a:r>
            <a:r>
              <a:rPr lang="en-US" sz="1500" dirty="0">
                <a:latin typeface="Calibri" panose="020F0502020204030204" pitchFamily="34" charset="0"/>
                <a:cs typeface="Calibri" panose="020F0502020204030204" pitchFamily="34" charset="0"/>
              </a:rPr>
              <a:t> which means ‘the immanent Power’. The </a:t>
            </a:r>
            <a:r>
              <a:rPr lang="en-US" sz="1500" i="1" dirty="0">
                <a:latin typeface="Calibri" panose="020F0502020204030204" pitchFamily="34" charset="0"/>
                <a:cs typeface="Calibri" panose="020F0502020204030204" pitchFamily="34" charset="0"/>
              </a:rPr>
              <a:t>Brahmanas</a:t>
            </a:r>
            <a:r>
              <a:rPr lang="en-US" sz="1500" dirty="0">
                <a:latin typeface="Calibri" panose="020F0502020204030204" pitchFamily="34" charset="0"/>
                <a:cs typeface="Calibri" panose="020F0502020204030204" pitchFamily="34" charset="0"/>
              </a:rPr>
              <a:t> hint at ‘the magic’ or ‘the secret power’ of the sacrificial rituals.</a:t>
            </a:r>
            <a:endParaRPr lang="en-US" sz="1500" dirty="0">
              <a:latin typeface="Calibri" panose="020F0502020204030204" pitchFamily="34" charset="0"/>
              <a:cs typeface="Calibri" panose="020F0502020204030204" pitchFamily="34" charset="0"/>
            </a:endParaRPr>
          </a:p>
          <a:p>
            <a:pPr algn="just">
              <a:lnSpc>
                <a:spcPct val="160000"/>
              </a:lnSpc>
            </a:pPr>
            <a:r>
              <a:rPr lang="en-IN" sz="1500" dirty="0">
                <a:latin typeface="Calibri" panose="020F0502020204030204" pitchFamily="34" charset="0"/>
                <a:cs typeface="Calibri" panose="020F0502020204030204" pitchFamily="34" charset="0"/>
              </a:rPr>
              <a:t>Rig-Veda has two Brahmanas viz. </a:t>
            </a:r>
            <a:r>
              <a:rPr lang="en-IN" sz="1500" dirty="0" err="1">
                <a:latin typeface="Calibri" panose="020F0502020204030204" pitchFamily="34" charset="0"/>
                <a:cs typeface="Calibri" panose="020F0502020204030204" pitchFamily="34" charset="0"/>
              </a:rPr>
              <a:t>Aitareya</a:t>
            </a:r>
            <a:r>
              <a:rPr lang="en-IN" sz="1500" dirty="0">
                <a:latin typeface="Calibri" panose="020F0502020204030204" pitchFamily="34" charset="0"/>
                <a:cs typeface="Calibri" panose="020F0502020204030204" pitchFamily="34" charset="0"/>
              </a:rPr>
              <a:t> Brahmana &amp; </a:t>
            </a:r>
            <a:r>
              <a:rPr lang="en-IN" sz="1500" dirty="0" err="1">
                <a:latin typeface="Calibri" panose="020F0502020204030204" pitchFamily="34" charset="0"/>
                <a:cs typeface="Calibri" panose="020F0502020204030204" pitchFamily="34" charset="0"/>
              </a:rPr>
              <a:t>Kaushitaki</a:t>
            </a:r>
            <a:r>
              <a:rPr lang="en-IN" sz="1500" dirty="0">
                <a:latin typeface="Calibri" panose="020F0502020204030204" pitchFamily="34" charset="0"/>
                <a:cs typeface="Calibri" panose="020F0502020204030204" pitchFamily="34" charset="0"/>
              </a:rPr>
              <a:t> Brahmana.</a:t>
            </a:r>
            <a:endParaRPr lang="en-IN" sz="1500" dirty="0">
              <a:latin typeface="Calibri" panose="020F0502020204030204" pitchFamily="34" charset="0"/>
              <a:cs typeface="Calibri" panose="020F0502020204030204" pitchFamily="34" charset="0"/>
            </a:endParaRPr>
          </a:p>
          <a:p>
            <a:pPr algn="just">
              <a:lnSpc>
                <a:spcPct val="160000"/>
              </a:lnSpc>
            </a:pPr>
            <a:endParaRPr lang="en-IN" sz="300" dirty="0">
              <a:latin typeface="Calibri" panose="020F0502020204030204" pitchFamily="34" charset="0"/>
              <a:cs typeface="Calibri" panose="020F0502020204030204" pitchFamily="34" charset="0"/>
            </a:endParaRPr>
          </a:p>
          <a:p>
            <a:pPr marL="285750" indent="-285750" algn="just">
              <a:lnSpc>
                <a:spcPct val="160000"/>
              </a:lnSpc>
              <a:buFont typeface="Arial" panose="020B0604020202020204" pitchFamily="34" charset="0"/>
              <a:buChar char="•"/>
            </a:pPr>
            <a:r>
              <a:rPr lang="en-IN" sz="1500" b="1" dirty="0" err="1">
                <a:latin typeface="Calibri" panose="020F0502020204030204" pitchFamily="34" charset="0"/>
                <a:cs typeface="Calibri" panose="020F0502020204030204" pitchFamily="34" charset="0"/>
              </a:rPr>
              <a:t>Aitareya</a:t>
            </a:r>
            <a:r>
              <a:rPr lang="en-IN" sz="1500" b="1" dirty="0">
                <a:latin typeface="Calibri" panose="020F0502020204030204" pitchFamily="34" charset="0"/>
                <a:cs typeface="Calibri" panose="020F0502020204030204" pitchFamily="34" charset="0"/>
              </a:rPr>
              <a:t> Brahmana:</a:t>
            </a:r>
            <a:r>
              <a:rPr lang="en-IN" sz="1500" dirty="0">
                <a:latin typeface="Calibri" panose="020F0502020204030204" pitchFamily="34" charset="0"/>
                <a:cs typeface="Calibri" panose="020F0502020204030204" pitchFamily="34" charset="0"/>
              </a:rPr>
              <a:t> Sometimes it is also known as </a:t>
            </a:r>
            <a:r>
              <a:rPr lang="en-IN" sz="1500" dirty="0" err="1">
                <a:latin typeface="Calibri" panose="020F0502020204030204" pitchFamily="34" charset="0"/>
                <a:cs typeface="Calibri" panose="020F0502020204030204" pitchFamily="34" charset="0"/>
              </a:rPr>
              <a:t>Ashvalayana</a:t>
            </a:r>
            <a:r>
              <a:rPr lang="en-IN" sz="1500" dirty="0">
                <a:latin typeface="Calibri" panose="020F0502020204030204" pitchFamily="34" charset="0"/>
                <a:cs typeface="Calibri" panose="020F0502020204030204" pitchFamily="34" charset="0"/>
              </a:rPr>
              <a:t> Brahmana. It is older than </a:t>
            </a:r>
            <a:r>
              <a:rPr lang="en-IN" sz="1500" dirty="0" err="1">
                <a:latin typeface="Calibri" panose="020F0502020204030204" pitchFamily="34" charset="0"/>
                <a:cs typeface="Calibri" panose="020F0502020204030204" pitchFamily="34" charset="0"/>
              </a:rPr>
              <a:t>Kaushitaki</a:t>
            </a:r>
            <a:r>
              <a:rPr lang="en-IN" sz="1500" dirty="0">
                <a:latin typeface="Calibri" panose="020F0502020204030204" pitchFamily="34" charset="0"/>
                <a:cs typeface="Calibri" panose="020F0502020204030204" pitchFamily="34" charset="0"/>
              </a:rPr>
              <a:t> in style and content. The legendary author ascribed for this Brahmana is </a:t>
            </a:r>
            <a:r>
              <a:rPr lang="en-IN" sz="1500" dirty="0" err="1">
                <a:latin typeface="Calibri" panose="020F0502020204030204" pitchFamily="34" charset="0"/>
                <a:cs typeface="Calibri" panose="020F0502020204030204" pitchFamily="34" charset="0"/>
              </a:rPr>
              <a:t>Mahidas</a:t>
            </a:r>
            <a:r>
              <a:rPr lang="en-IN" sz="1500" dirty="0">
                <a:latin typeface="Calibri" panose="020F0502020204030204" pitchFamily="34" charset="0"/>
                <a:cs typeface="Calibri" panose="020F0502020204030204" pitchFamily="34" charset="0"/>
              </a:rPr>
              <a:t> </a:t>
            </a:r>
            <a:r>
              <a:rPr lang="en-IN" sz="1500" dirty="0" err="1">
                <a:latin typeface="Calibri" panose="020F0502020204030204" pitchFamily="34" charset="0"/>
                <a:cs typeface="Calibri" panose="020F0502020204030204" pitchFamily="34" charset="0"/>
              </a:rPr>
              <a:t>Aitareya</a:t>
            </a:r>
            <a:r>
              <a:rPr lang="en-IN" sz="1500" dirty="0">
                <a:latin typeface="Calibri" panose="020F0502020204030204" pitchFamily="34" charset="0"/>
                <a:cs typeface="Calibri" panose="020F0502020204030204" pitchFamily="34" charset="0"/>
              </a:rPr>
              <a:t>. It is of </a:t>
            </a:r>
            <a:r>
              <a:rPr lang="en-IN" sz="1500" dirty="0" err="1">
                <a:latin typeface="Calibri" panose="020F0502020204030204" pitchFamily="34" charset="0"/>
                <a:cs typeface="Calibri" panose="020F0502020204030204" pitchFamily="34" charset="0"/>
              </a:rPr>
              <a:t>Shakala</a:t>
            </a:r>
            <a:r>
              <a:rPr lang="en-IN" sz="1500" dirty="0">
                <a:latin typeface="Calibri" panose="020F0502020204030204" pitchFamily="34" charset="0"/>
                <a:cs typeface="Calibri" panose="020F0502020204030204" pitchFamily="34" charset="0"/>
              </a:rPr>
              <a:t> </a:t>
            </a:r>
            <a:r>
              <a:rPr lang="en-IN" sz="1500" dirty="0" err="1">
                <a:latin typeface="Calibri" panose="020F0502020204030204" pitchFamily="34" charset="0"/>
                <a:cs typeface="Calibri" panose="020F0502020204030204" pitchFamily="34" charset="0"/>
              </a:rPr>
              <a:t>shakhas</a:t>
            </a:r>
            <a:r>
              <a:rPr lang="en-IN" sz="1500" dirty="0">
                <a:latin typeface="Calibri" panose="020F0502020204030204" pitchFamily="34" charset="0"/>
                <a:cs typeface="Calibri" panose="020F0502020204030204" pitchFamily="34" charset="0"/>
              </a:rPr>
              <a:t> of Rig-Veda</a:t>
            </a:r>
            <a:endParaRPr lang="en-IN" sz="1300" dirty="0">
              <a:latin typeface="Calibri" panose="020F0502020204030204" pitchFamily="34" charset="0"/>
              <a:cs typeface="Calibri" panose="020F0502020204030204" pitchFamily="34" charset="0"/>
            </a:endParaRPr>
          </a:p>
          <a:p>
            <a:pPr marL="285750" indent="-285750" algn="just">
              <a:lnSpc>
                <a:spcPct val="160000"/>
              </a:lnSpc>
              <a:buFont typeface="Arial" panose="020B0604020202020204" pitchFamily="34" charset="0"/>
              <a:buChar char="•"/>
            </a:pPr>
            <a:endParaRPr lang="en-IN" sz="800" b="1" dirty="0">
              <a:latin typeface="Calibri" panose="020F0502020204030204" pitchFamily="34" charset="0"/>
              <a:cs typeface="Calibri" panose="020F0502020204030204" pitchFamily="34" charset="0"/>
            </a:endParaRPr>
          </a:p>
          <a:p>
            <a:pPr marL="285750" indent="-285750" algn="just">
              <a:lnSpc>
                <a:spcPct val="160000"/>
              </a:lnSpc>
              <a:buFont typeface="Arial" panose="020B0604020202020204" pitchFamily="34" charset="0"/>
              <a:buChar char="•"/>
            </a:pPr>
            <a:r>
              <a:rPr lang="en-IN" sz="1500" b="1" dirty="0" err="1">
                <a:latin typeface="Calibri" panose="020F0502020204030204" pitchFamily="34" charset="0"/>
                <a:cs typeface="Calibri" panose="020F0502020204030204" pitchFamily="34" charset="0"/>
              </a:rPr>
              <a:t>Kaushitaki</a:t>
            </a:r>
            <a:r>
              <a:rPr lang="en-IN" sz="1500" b="1" dirty="0">
                <a:latin typeface="Calibri" panose="020F0502020204030204" pitchFamily="34" charset="0"/>
                <a:cs typeface="Calibri" panose="020F0502020204030204" pitchFamily="34" charset="0"/>
              </a:rPr>
              <a:t> Brahmana</a:t>
            </a:r>
            <a:r>
              <a:rPr lang="en-IN" sz="1500" dirty="0">
                <a:latin typeface="Calibri" panose="020F0502020204030204" pitchFamily="34" charset="0"/>
                <a:cs typeface="Calibri" panose="020F0502020204030204" pitchFamily="34" charset="0"/>
              </a:rPr>
              <a:t> : It is of the </a:t>
            </a:r>
            <a:r>
              <a:rPr lang="en-IN" sz="1500" dirty="0" err="1">
                <a:latin typeface="Calibri" panose="020F0502020204030204" pitchFamily="34" charset="0"/>
                <a:cs typeface="Calibri" panose="020F0502020204030204" pitchFamily="34" charset="0"/>
              </a:rPr>
              <a:t>Vatkal</a:t>
            </a:r>
            <a:r>
              <a:rPr lang="en-IN" sz="1500" dirty="0">
                <a:latin typeface="Calibri" panose="020F0502020204030204" pitchFamily="34" charset="0"/>
                <a:cs typeface="Calibri" panose="020F0502020204030204" pitchFamily="34" charset="0"/>
              </a:rPr>
              <a:t> or </a:t>
            </a:r>
            <a:r>
              <a:rPr lang="en-IN" sz="1500" dirty="0" err="1">
                <a:latin typeface="Calibri" panose="020F0502020204030204" pitchFamily="34" charset="0"/>
                <a:cs typeface="Calibri" panose="020F0502020204030204" pitchFamily="34" charset="0"/>
              </a:rPr>
              <a:t>Bashkala</a:t>
            </a:r>
            <a:r>
              <a:rPr lang="en-IN" sz="1500" dirty="0">
                <a:latin typeface="Calibri" panose="020F0502020204030204" pitchFamily="34" charset="0"/>
                <a:cs typeface="Calibri" panose="020F0502020204030204" pitchFamily="34" charset="0"/>
              </a:rPr>
              <a:t> </a:t>
            </a:r>
            <a:r>
              <a:rPr lang="en-IN" sz="1500" dirty="0" err="1">
                <a:latin typeface="Calibri" panose="020F0502020204030204" pitchFamily="34" charset="0"/>
                <a:cs typeface="Calibri" panose="020F0502020204030204" pitchFamily="34" charset="0"/>
              </a:rPr>
              <a:t>shakhas</a:t>
            </a:r>
            <a:r>
              <a:rPr lang="en-IN" sz="1500" dirty="0">
                <a:latin typeface="Calibri" panose="020F0502020204030204" pitchFamily="34" charset="0"/>
                <a:cs typeface="Calibri" panose="020F0502020204030204" pitchFamily="34" charset="0"/>
              </a:rPr>
              <a:t> of Rig-Veda and sometimes also known as </a:t>
            </a:r>
            <a:r>
              <a:rPr lang="en-IN" sz="1500" dirty="0" err="1">
                <a:latin typeface="Calibri" panose="020F0502020204030204" pitchFamily="34" charset="0"/>
                <a:cs typeface="Calibri" panose="020F0502020204030204" pitchFamily="34" charset="0"/>
              </a:rPr>
              <a:t>Śānkhāyana</a:t>
            </a:r>
            <a:r>
              <a:rPr lang="en-IN" sz="1500" dirty="0">
                <a:latin typeface="Calibri" panose="020F0502020204030204" pitchFamily="34" charset="0"/>
                <a:cs typeface="Calibri" panose="020F0502020204030204" pitchFamily="34" charset="0"/>
              </a:rPr>
              <a:t> Brahmana. It is younger in content and style.</a:t>
            </a:r>
            <a:endParaRPr lang="en-IN" sz="1500" dirty="0">
              <a:latin typeface="Calibri" panose="020F0502020204030204" pitchFamily="34" charset="0"/>
              <a:cs typeface="Calibri" panose="020F0502020204030204" pitchFamily="34" charset="0"/>
            </a:endParaRPr>
          </a:p>
          <a:p>
            <a:pPr>
              <a:lnSpc>
                <a:spcPct val="160000"/>
              </a:lnSpc>
            </a:pPr>
            <a:endParaRPr lang="en-IN" sz="1500" dirty="0">
              <a:latin typeface="Calibri" panose="020F0502020204030204" pitchFamily="34" charset="0"/>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54"/>
        <p:cNvGrpSpPr/>
        <p:nvPr/>
      </p:nvGrpSpPr>
      <p:grpSpPr>
        <a:xfrm>
          <a:off x="0" y="0"/>
          <a:ext cx="0" cy="0"/>
          <a:chOff x="0" y="0"/>
          <a:chExt cx="0" cy="0"/>
        </a:xfrm>
      </p:grpSpPr>
      <p:sp>
        <p:nvSpPr>
          <p:cNvPr id="8" name="Title 1"/>
          <p:cNvSpPr>
            <a:spLocks noGrp="1"/>
          </p:cNvSpPr>
          <p:nvPr>
            <p:ph type="title"/>
          </p:nvPr>
        </p:nvSpPr>
        <p:spPr>
          <a:xfrm>
            <a:off x="628650" y="273844"/>
            <a:ext cx="7886700" cy="994172"/>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kumimoji="0" lang="en-US" sz="2400" i="0" u="none" strike="noStrike" kern="1200" cap="none" spc="0" normalizeH="0" baseline="0" noProof="0" dirty="0">
                <a:ln>
                  <a:noFill/>
                </a:ln>
                <a:effectLst/>
                <a:uLnTx/>
                <a:uFillTx/>
                <a:latin typeface="Bahnschrift" panose="020B0502040204020203" pitchFamily="34" charset="0"/>
                <a:cs typeface="Algerian" panose="04020705040A02060702" pitchFamily="82" charset="0"/>
              </a:rPr>
              <a:t>The </a:t>
            </a:r>
            <a:r>
              <a:rPr kumimoji="0" lang="en-US" sz="2400" i="0" u="none" strike="noStrike" kern="1200" cap="none" spc="0" normalizeH="0" baseline="0" noProof="0" dirty="0" err="1">
                <a:ln>
                  <a:noFill/>
                </a:ln>
                <a:effectLst/>
                <a:uLnTx/>
                <a:uFillTx/>
                <a:latin typeface="Bahnschrift" panose="020B0502040204020203" pitchFamily="34" charset="0"/>
                <a:cs typeface="Algerian" panose="04020705040A02060702" pitchFamily="82" charset="0"/>
              </a:rPr>
              <a:t>Aranyakas</a:t>
            </a:r>
            <a:endParaRPr lang="en-IN" sz="1050" dirty="0">
              <a:latin typeface="Bahnschrift" panose="020B0502040204020203" pitchFamily="34" charset="0"/>
            </a:endParaRPr>
          </a:p>
        </p:txBody>
      </p:sp>
      <p:sp>
        <p:nvSpPr>
          <p:cNvPr id="9" name="Content Placeholder 2"/>
          <p:cNvSpPr txBox="1"/>
          <p:nvPr/>
        </p:nvSpPr>
        <p:spPr>
          <a:xfrm>
            <a:off x="548640" y="1268016"/>
            <a:ext cx="7966710" cy="423551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RPr lang="en-US"/>
            </a:defPPr>
            <a:lvl1pPr marL="0" marR="0" lvl="0" indent="-311150" algn="l" defTabSz="685800" rtl="0" eaLnBrk="1" latinLnBrk="0" hangingPunct="1">
              <a:lnSpc>
                <a:spcPct val="115000"/>
              </a:lnSpc>
              <a:spcBef>
                <a:spcPts val="0"/>
              </a:spcBef>
              <a:spcAft>
                <a:spcPts val="0"/>
              </a:spcAft>
              <a:buClr>
                <a:schemeClr val="dk2"/>
              </a:buClr>
              <a:buSzPts val="1300"/>
              <a:buFont typeface="Abel"/>
              <a:buChar char="●"/>
              <a:defRPr sz="1350" b="0" i="0" u="none" strike="noStrike" kern="1200" cap="none">
                <a:solidFill>
                  <a:schemeClr val="tx1"/>
                </a:solidFill>
                <a:latin typeface="+mn-lt"/>
                <a:ea typeface="+mn-ea"/>
                <a:cs typeface="+mn-cs"/>
                <a:sym typeface="Roboto" panose="02000000000000000000"/>
              </a:defRPr>
            </a:lvl1pPr>
            <a:lvl2pPr marL="342900" marR="0" lvl="1"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2pPr>
            <a:lvl3pPr marL="685800" marR="0" lvl="2"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3pPr>
            <a:lvl4pPr marL="1028700" marR="0" lvl="3"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4pPr>
            <a:lvl5pPr marL="1371600" marR="0" lvl="4"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5pPr>
            <a:lvl6pPr marL="1714500" marR="0" lvl="5"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6pPr>
            <a:lvl7pPr marL="2057400" marR="0" lvl="6"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7pPr>
            <a:lvl8pPr marL="2400300" marR="0" lvl="7"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8pPr>
            <a:lvl9pPr marL="2743200" marR="0" lvl="8" indent="-311150" algn="l" defTabSz="685800" rtl="0" eaLnBrk="1" latinLnBrk="0" hangingPunct="1">
              <a:lnSpc>
                <a:spcPct val="115000"/>
              </a:lnSpc>
              <a:spcBef>
                <a:spcPts val="1600"/>
              </a:spcBef>
              <a:spcAft>
                <a:spcPts val="160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9pPr>
          </a:lstStyle>
          <a:p>
            <a:pPr marL="171450" indent="-171450" algn="just">
              <a:lnSpc>
                <a:spcPct val="150000"/>
              </a:lnSpc>
            </a:pPr>
            <a:r>
              <a:rPr lang="en-US" b="1" dirty="0" err="1">
                <a:solidFill>
                  <a:srgbClr val="000000"/>
                </a:solidFill>
                <a:latin typeface="Calibri" panose="020F0502020204030204" pitchFamily="34" charset="0"/>
                <a:cs typeface="Calibri" panose="020F0502020204030204" pitchFamily="34" charset="0"/>
              </a:rPr>
              <a:t>Aitareya</a:t>
            </a:r>
            <a:r>
              <a:rPr lang="en-US" b="1" dirty="0">
                <a:solidFill>
                  <a:srgbClr val="000000"/>
                </a:solidFill>
                <a:latin typeface="Calibri" panose="020F0502020204030204" pitchFamily="34" charset="0"/>
                <a:cs typeface="Calibri" panose="020F0502020204030204" pitchFamily="34" charset="0"/>
              </a:rPr>
              <a:t> Aranyaka</a:t>
            </a:r>
            <a:r>
              <a:rPr lang="en-US" dirty="0">
                <a:solidFill>
                  <a:srgbClr val="000000"/>
                </a:solidFill>
                <a:latin typeface="Calibri" panose="020F0502020204030204" pitchFamily="34" charset="0"/>
                <a:cs typeface="Calibri" panose="020F0502020204030204" pitchFamily="34" charset="0"/>
              </a:rPr>
              <a:t> belongs to the </a:t>
            </a:r>
            <a:r>
              <a:rPr lang="en-US" dirty="0" err="1">
                <a:solidFill>
                  <a:srgbClr val="000000"/>
                </a:solidFill>
                <a:latin typeface="Calibri" panose="020F0502020204030204" pitchFamily="34" charset="0"/>
                <a:cs typeface="Calibri" panose="020F0502020204030204" pitchFamily="34" charset="0"/>
              </a:rPr>
              <a:t>Shakala</a:t>
            </a:r>
            <a:r>
              <a:rPr lang="en-US" dirty="0">
                <a:solidFill>
                  <a:srgbClr val="000000"/>
                </a:solidFill>
                <a:latin typeface="Calibri" panose="020F0502020204030204" pitchFamily="34" charset="0"/>
                <a:cs typeface="Calibri" panose="020F0502020204030204" pitchFamily="34" charset="0"/>
              </a:rPr>
              <a:t> recension of the Rigveda and it is divided into five major segments, known as </a:t>
            </a:r>
            <a:r>
              <a:rPr lang="en-US" dirty="0" err="1">
                <a:solidFill>
                  <a:srgbClr val="000000"/>
                </a:solidFill>
                <a:latin typeface="Calibri" panose="020F0502020204030204" pitchFamily="34" charset="0"/>
                <a:cs typeface="Calibri" panose="020F0502020204030204" pitchFamily="34" charset="0"/>
              </a:rPr>
              <a:t>Aranyakas</a:t>
            </a:r>
            <a:r>
              <a:rPr lang="en-US" dirty="0">
                <a:solidFill>
                  <a:srgbClr val="000000"/>
                </a:solidFill>
                <a:latin typeface="Calibri" panose="020F0502020204030204" pitchFamily="34" charset="0"/>
                <a:cs typeface="Calibri" panose="020F0502020204030204" pitchFamily="34" charset="0"/>
              </a:rPr>
              <a:t>.</a:t>
            </a:r>
            <a:endParaRPr lang="en-US" dirty="0">
              <a:solidFill>
                <a:srgbClr val="000000"/>
              </a:solidFill>
              <a:latin typeface="Calibri" panose="020F0502020204030204" pitchFamily="34" charset="0"/>
              <a:cs typeface="Calibri" panose="020F0502020204030204" pitchFamily="34" charset="0"/>
            </a:endParaRPr>
          </a:p>
          <a:p>
            <a:pPr indent="0" algn="just">
              <a:lnSpc>
                <a:spcPct val="150000"/>
              </a:lnSpc>
              <a:buNone/>
            </a:pPr>
            <a:endParaRPr lang="en-US" sz="400" dirty="0">
              <a:solidFill>
                <a:srgbClr val="000000"/>
              </a:solidFill>
              <a:latin typeface="Calibri" panose="020F0502020204030204" pitchFamily="34" charset="0"/>
              <a:cs typeface="Calibri" panose="020F0502020204030204" pitchFamily="34" charset="0"/>
            </a:endParaRPr>
          </a:p>
          <a:p>
            <a:pPr marL="171450" indent="-171450" algn="just">
              <a:lnSpc>
                <a:spcPct val="150000"/>
              </a:lnSpc>
            </a:pPr>
            <a:r>
              <a:rPr lang="en-US" dirty="0">
                <a:solidFill>
                  <a:srgbClr val="000000"/>
                </a:solidFill>
                <a:latin typeface="Calibri" panose="020F0502020204030204" pitchFamily="34" charset="0"/>
                <a:cs typeface="Calibri" panose="020F0502020204030204" pitchFamily="34" charset="0"/>
              </a:rPr>
              <a:t>The first Aranyaka deals with </a:t>
            </a:r>
            <a:r>
              <a:rPr lang="en-US" dirty="0" err="1">
                <a:solidFill>
                  <a:srgbClr val="000000"/>
                </a:solidFill>
                <a:latin typeface="Calibri" panose="020F0502020204030204" pitchFamily="34" charset="0"/>
                <a:cs typeface="Calibri" panose="020F0502020204030204" pitchFamily="34" charset="0"/>
              </a:rPr>
              <a:t>Mahavrata</a:t>
            </a:r>
            <a:r>
              <a:rPr lang="en-US" dirty="0">
                <a:solidFill>
                  <a:srgbClr val="000000"/>
                </a:solidFill>
                <a:latin typeface="Calibri" panose="020F0502020204030204" pitchFamily="34" charset="0"/>
                <a:cs typeface="Calibri" panose="020F0502020204030204" pitchFamily="34" charset="0"/>
              </a:rPr>
              <a:t>, second Aranyaka about significance of the </a:t>
            </a:r>
            <a:r>
              <a:rPr lang="en-US" dirty="0" err="1">
                <a:solidFill>
                  <a:srgbClr val="000000"/>
                </a:solidFill>
                <a:latin typeface="Calibri" panose="020F0502020204030204" pitchFamily="34" charset="0"/>
                <a:cs typeface="Calibri" panose="020F0502020204030204" pitchFamily="34" charset="0"/>
              </a:rPr>
              <a:t>Ukthas</a:t>
            </a:r>
            <a:r>
              <a:rPr lang="en-US" dirty="0">
                <a:solidFill>
                  <a:srgbClr val="000000"/>
                </a:solidFill>
                <a:latin typeface="Calibri" panose="020F0502020204030204" pitchFamily="34" charset="0"/>
                <a:cs typeface="Calibri" panose="020F0502020204030204" pitchFamily="34" charset="0"/>
              </a:rPr>
              <a:t> and the Upanishadic text, third Aranyaka about spiritual meaning of various interpretation of the Samhitas including </a:t>
            </a:r>
            <a:r>
              <a:rPr lang="en-US" dirty="0" err="1">
                <a:solidFill>
                  <a:srgbClr val="000000"/>
                </a:solidFill>
                <a:latin typeface="Calibri" panose="020F0502020204030204" pitchFamily="34" charset="0"/>
                <a:cs typeface="Calibri" panose="020F0502020204030204" pitchFamily="34" charset="0"/>
              </a:rPr>
              <a:t>padapatha</a:t>
            </a:r>
            <a:r>
              <a:rPr lang="en-US" dirty="0">
                <a:solidFill>
                  <a:srgbClr val="000000"/>
                </a:solidFill>
                <a:latin typeface="Calibri" panose="020F0502020204030204" pitchFamily="34" charset="0"/>
                <a:cs typeface="Calibri" panose="020F0502020204030204" pitchFamily="34" charset="0"/>
              </a:rPr>
              <a:t>, </a:t>
            </a:r>
            <a:r>
              <a:rPr lang="en-US" dirty="0" err="1">
                <a:solidFill>
                  <a:srgbClr val="000000"/>
                </a:solidFill>
                <a:latin typeface="Calibri" panose="020F0502020204030204" pitchFamily="34" charset="0"/>
                <a:cs typeface="Calibri" panose="020F0502020204030204" pitchFamily="34" charset="0"/>
              </a:rPr>
              <a:t>kramapatha</a:t>
            </a:r>
            <a:r>
              <a:rPr lang="en-US" dirty="0">
                <a:solidFill>
                  <a:srgbClr val="000000"/>
                </a:solidFill>
                <a:latin typeface="Calibri" panose="020F0502020204030204" pitchFamily="34" charset="0"/>
                <a:cs typeface="Calibri" panose="020F0502020204030204" pitchFamily="34" charset="0"/>
              </a:rPr>
              <a:t> etc. for recitation of the </a:t>
            </a:r>
            <a:r>
              <a:rPr lang="en-US" dirty="0" err="1">
                <a:solidFill>
                  <a:srgbClr val="000000"/>
                </a:solidFill>
                <a:latin typeface="Calibri" panose="020F0502020204030204" pitchFamily="34" charset="0"/>
                <a:cs typeface="Calibri" panose="020F0502020204030204" pitchFamily="34" charset="0"/>
              </a:rPr>
              <a:t>Vedamantras</a:t>
            </a:r>
            <a:r>
              <a:rPr lang="en-US" dirty="0">
                <a:solidFill>
                  <a:srgbClr val="000000"/>
                </a:solidFill>
                <a:latin typeface="Calibri" panose="020F0502020204030204" pitchFamily="34" charset="0"/>
                <a:cs typeface="Calibri" panose="020F0502020204030204" pitchFamily="34" charset="0"/>
              </a:rPr>
              <a:t> along with the </a:t>
            </a:r>
            <a:r>
              <a:rPr lang="en-US" dirty="0" err="1">
                <a:solidFill>
                  <a:srgbClr val="000000"/>
                </a:solidFill>
                <a:latin typeface="Calibri" panose="020F0502020204030204" pitchFamily="34" charset="0"/>
                <a:cs typeface="Calibri" panose="020F0502020204030204" pitchFamily="34" charset="0"/>
              </a:rPr>
              <a:t>Svaras</a:t>
            </a:r>
            <a:r>
              <a:rPr lang="en-US" dirty="0">
                <a:solidFill>
                  <a:srgbClr val="000000"/>
                </a:solidFill>
                <a:latin typeface="Calibri" panose="020F0502020204030204" pitchFamily="34" charset="0"/>
                <a:cs typeface="Calibri" panose="020F0502020204030204" pitchFamily="34" charset="0"/>
              </a:rPr>
              <a:t>), fourth Aranyaka about collection of </a:t>
            </a:r>
            <a:r>
              <a:rPr lang="en-US" dirty="0" err="1">
                <a:solidFill>
                  <a:srgbClr val="000000"/>
                </a:solidFill>
                <a:latin typeface="Calibri" panose="020F0502020204030204" pitchFamily="34" charset="0"/>
                <a:cs typeface="Calibri" panose="020F0502020204030204" pitchFamily="34" charset="0"/>
              </a:rPr>
              <a:t>Mahanamni</a:t>
            </a:r>
            <a:r>
              <a:rPr lang="en-US" dirty="0">
                <a:solidFill>
                  <a:srgbClr val="000000"/>
                </a:solidFill>
                <a:latin typeface="Calibri" panose="020F0502020204030204" pitchFamily="34" charset="0"/>
                <a:cs typeface="Calibri" panose="020F0502020204030204" pitchFamily="34" charset="0"/>
              </a:rPr>
              <a:t> verses and the fifth Aranyaka deals about mystic </a:t>
            </a:r>
            <a:r>
              <a:rPr lang="en-US" dirty="0" err="1">
                <a:solidFill>
                  <a:srgbClr val="000000"/>
                </a:solidFill>
                <a:latin typeface="Calibri" panose="020F0502020204030204" pitchFamily="34" charset="0"/>
                <a:cs typeface="Calibri" panose="020F0502020204030204" pitchFamily="34" charset="0"/>
              </a:rPr>
              <a:t>Shastras.The</a:t>
            </a:r>
            <a:r>
              <a:rPr lang="en-US" dirty="0">
                <a:solidFill>
                  <a:srgbClr val="000000"/>
                </a:solidFill>
                <a:latin typeface="Calibri" panose="020F0502020204030204" pitchFamily="34" charset="0"/>
                <a:cs typeface="Calibri" panose="020F0502020204030204" pitchFamily="34" charset="0"/>
              </a:rPr>
              <a:t> Aranyaka signifies symbolic meaning of the Vedic sacrifices.</a:t>
            </a:r>
            <a:endParaRPr lang="en-US" dirty="0">
              <a:solidFill>
                <a:srgbClr val="000000"/>
              </a:solidFill>
              <a:latin typeface="Calibri" panose="020F0502020204030204" pitchFamily="34" charset="0"/>
              <a:cs typeface="Calibri" panose="020F0502020204030204" pitchFamily="34" charset="0"/>
            </a:endParaRPr>
          </a:p>
          <a:p>
            <a:pPr indent="0">
              <a:lnSpc>
                <a:spcPct val="150000"/>
              </a:lnSpc>
              <a:buNone/>
            </a:pPr>
            <a:endParaRPr lang="en-US" sz="500" dirty="0">
              <a:solidFill>
                <a:srgbClr val="000000"/>
              </a:solidFill>
              <a:latin typeface="Calibri" panose="020F0502020204030204" pitchFamily="34" charset="0"/>
              <a:cs typeface="Calibri" panose="020F0502020204030204" pitchFamily="34" charset="0"/>
            </a:endParaRPr>
          </a:p>
          <a:p>
            <a:pPr marL="171450" indent="-171450">
              <a:lnSpc>
                <a:spcPct val="150000"/>
              </a:lnSpc>
            </a:pPr>
            <a:r>
              <a:rPr lang="en-US" dirty="0">
                <a:solidFill>
                  <a:srgbClr val="000000"/>
                </a:solidFill>
                <a:latin typeface="Calibri" panose="020F0502020204030204" pitchFamily="34" charset="0"/>
                <a:cs typeface="Calibri" panose="020F0502020204030204" pitchFamily="34" charset="0"/>
              </a:rPr>
              <a:t>The </a:t>
            </a:r>
            <a:r>
              <a:rPr lang="en-US" b="1" dirty="0" err="1">
                <a:solidFill>
                  <a:srgbClr val="000000"/>
                </a:solidFill>
                <a:latin typeface="Calibri" panose="020F0502020204030204" pitchFamily="34" charset="0"/>
                <a:cs typeface="Calibri" panose="020F0502020204030204" pitchFamily="34" charset="0"/>
              </a:rPr>
              <a:t>Shankhayana</a:t>
            </a:r>
            <a:r>
              <a:rPr lang="en-US" b="1" dirty="0">
                <a:solidFill>
                  <a:srgbClr val="000000"/>
                </a:solidFill>
                <a:latin typeface="Calibri" panose="020F0502020204030204" pitchFamily="34" charset="0"/>
                <a:cs typeface="Calibri" panose="020F0502020204030204" pitchFamily="34" charset="0"/>
              </a:rPr>
              <a:t> Aranyaka </a:t>
            </a:r>
            <a:r>
              <a:rPr lang="en-US" dirty="0">
                <a:solidFill>
                  <a:srgbClr val="000000"/>
                </a:solidFill>
                <a:latin typeface="Calibri" panose="020F0502020204030204" pitchFamily="34" charset="0"/>
                <a:cs typeface="Calibri" panose="020F0502020204030204" pitchFamily="34" charset="0"/>
              </a:rPr>
              <a:t>belongs to </a:t>
            </a:r>
            <a:r>
              <a:rPr lang="en-US" dirty="0" err="1">
                <a:solidFill>
                  <a:srgbClr val="000000"/>
                </a:solidFill>
                <a:latin typeface="Calibri" panose="020F0502020204030204" pitchFamily="34" charset="0"/>
                <a:cs typeface="Calibri" panose="020F0502020204030204" pitchFamily="34" charset="0"/>
              </a:rPr>
              <a:t>Kaushitaki</a:t>
            </a:r>
            <a:r>
              <a:rPr lang="en-US" dirty="0">
                <a:solidFill>
                  <a:srgbClr val="000000"/>
                </a:solidFill>
                <a:latin typeface="Calibri" panose="020F0502020204030204" pitchFamily="34" charset="0"/>
                <a:cs typeface="Calibri" panose="020F0502020204030204" pitchFamily="34" charset="0"/>
              </a:rPr>
              <a:t> and </a:t>
            </a:r>
            <a:r>
              <a:rPr lang="en-US" dirty="0" err="1">
                <a:solidFill>
                  <a:srgbClr val="000000"/>
                </a:solidFill>
                <a:latin typeface="Calibri" panose="020F0502020204030204" pitchFamily="34" charset="0"/>
                <a:cs typeface="Calibri" panose="020F0502020204030204" pitchFamily="34" charset="0"/>
              </a:rPr>
              <a:t>Shankhayana</a:t>
            </a:r>
            <a:r>
              <a:rPr lang="en-US" dirty="0">
                <a:solidFill>
                  <a:srgbClr val="000000"/>
                </a:solidFill>
                <a:latin typeface="Calibri" panose="020F0502020204030204" pitchFamily="34" charset="0"/>
                <a:cs typeface="Calibri" panose="020F0502020204030204" pitchFamily="34" charset="0"/>
              </a:rPr>
              <a:t> recension of the Rigveda. The Aranyaka is considered as a Vedic text containing mystic and spiritual thoughts related to Vedic Philosophy and Ritualistic concept.</a:t>
            </a:r>
            <a:endParaRPr lang="en-US" dirty="0">
              <a:solidFill>
                <a:srgbClr val="000000"/>
              </a:solidFill>
              <a:latin typeface="Calibri" panose="020F0502020204030204" pitchFamily="34" charset="0"/>
              <a:cs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60"/>
        <p:cNvGrpSpPr/>
        <p:nvPr/>
      </p:nvGrpSpPr>
      <p:grpSpPr>
        <a:xfrm>
          <a:off x="0" y="0"/>
          <a:ext cx="0" cy="0"/>
          <a:chOff x="0" y="0"/>
          <a:chExt cx="0" cy="0"/>
        </a:xfrm>
      </p:grpSpPr>
      <p:sp>
        <p:nvSpPr>
          <p:cNvPr id="8" name="Title 1"/>
          <p:cNvSpPr>
            <a:spLocks noGrp="1"/>
          </p:cNvSpPr>
          <p:nvPr>
            <p:ph type="title"/>
          </p:nvPr>
        </p:nvSpPr>
        <p:spPr>
          <a:xfrm>
            <a:off x="628650" y="273844"/>
            <a:ext cx="7886700" cy="994172"/>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kumimoji="0" lang="en-US" sz="2800" i="0" u="none" strike="noStrike" kern="1200" cap="none" spc="0" normalizeH="0" baseline="0" noProof="0" dirty="0">
                <a:ln>
                  <a:noFill/>
                </a:ln>
                <a:effectLst/>
                <a:uLnTx/>
                <a:uFillTx/>
                <a:latin typeface="Bahnschrift" panose="020B0502040204020203" pitchFamily="34" charset="0"/>
                <a:cs typeface="Algerian" panose="04020705040A02060702" pitchFamily="82" charset="0"/>
              </a:rPr>
              <a:t>The Upanishads</a:t>
            </a:r>
            <a:endParaRPr lang="en-IN" sz="1100" dirty="0">
              <a:latin typeface="Bahnschrift" panose="020B0502040204020203" pitchFamily="34" charset="0"/>
            </a:endParaRPr>
          </a:p>
        </p:txBody>
      </p:sp>
      <p:sp>
        <p:nvSpPr>
          <p:cNvPr id="9" name="Content Placeholder 2"/>
          <p:cNvSpPr txBox="1"/>
          <p:nvPr/>
        </p:nvSpPr>
        <p:spPr>
          <a:xfrm>
            <a:off x="628650" y="1268016"/>
            <a:ext cx="3857289" cy="3263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L="0" marR="0" lvl="0" indent="-311150" algn="l" defTabSz="685800" rtl="0" eaLnBrk="1" latinLnBrk="0" hangingPunct="1">
              <a:lnSpc>
                <a:spcPct val="115000"/>
              </a:lnSpc>
              <a:spcBef>
                <a:spcPts val="0"/>
              </a:spcBef>
              <a:spcAft>
                <a:spcPts val="0"/>
              </a:spcAft>
              <a:buClr>
                <a:schemeClr val="dk2"/>
              </a:buClr>
              <a:buSzPts val="1300"/>
              <a:buFont typeface="Abel"/>
              <a:buChar char="●"/>
              <a:defRPr sz="1350" b="0" i="0" u="none" strike="noStrike" kern="1200" cap="none">
                <a:solidFill>
                  <a:schemeClr val="tx1"/>
                </a:solidFill>
                <a:latin typeface="+mn-lt"/>
                <a:ea typeface="+mn-ea"/>
                <a:cs typeface="+mn-cs"/>
                <a:sym typeface="Roboto" panose="02000000000000000000"/>
              </a:defRPr>
            </a:lvl1pPr>
            <a:lvl2pPr marL="342900" marR="0" lvl="1"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2pPr>
            <a:lvl3pPr marL="685800" marR="0" lvl="2"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3pPr>
            <a:lvl4pPr marL="1028700" marR="0" lvl="3"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4pPr>
            <a:lvl5pPr marL="1371600" marR="0" lvl="4"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5pPr>
            <a:lvl6pPr marL="1714500" marR="0" lvl="5"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6pPr>
            <a:lvl7pPr marL="2057400" marR="0" lvl="6"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7pPr>
            <a:lvl8pPr marL="2400300" marR="0" lvl="7"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8pPr>
            <a:lvl9pPr marL="2743200" marR="0" lvl="8" indent="-311150" algn="l" defTabSz="685800" rtl="0" eaLnBrk="1" latinLnBrk="0" hangingPunct="1">
              <a:lnSpc>
                <a:spcPct val="115000"/>
              </a:lnSpc>
              <a:spcBef>
                <a:spcPts val="1600"/>
              </a:spcBef>
              <a:spcAft>
                <a:spcPts val="160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9pPr>
          </a:lstStyle>
          <a:p>
            <a:pPr marL="285750" indent="-285750" algn="just">
              <a:lnSpc>
                <a:spcPct val="150000"/>
              </a:lnSpc>
            </a:pPr>
            <a:r>
              <a:rPr lang="en-US" dirty="0">
                <a:solidFill>
                  <a:srgbClr val="000000"/>
                </a:solidFill>
                <a:latin typeface="Calibri" panose="020F0502020204030204" pitchFamily="34" charset="0"/>
                <a:cs typeface="Calibri" panose="020F0502020204030204" pitchFamily="34" charset="0"/>
              </a:rPr>
              <a:t>The </a:t>
            </a:r>
            <a:r>
              <a:rPr lang="en-US" b="1" dirty="0" err="1">
                <a:solidFill>
                  <a:srgbClr val="000000"/>
                </a:solidFill>
                <a:latin typeface="Calibri" panose="020F0502020204030204" pitchFamily="34" charset="0"/>
                <a:cs typeface="Calibri" panose="020F0502020204030204" pitchFamily="34" charset="0"/>
              </a:rPr>
              <a:t>Aitareya</a:t>
            </a:r>
            <a:r>
              <a:rPr lang="en-US" b="1" dirty="0">
                <a:solidFill>
                  <a:srgbClr val="000000"/>
                </a:solidFill>
                <a:latin typeface="Calibri" panose="020F0502020204030204" pitchFamily="34" charset="0"/>
                <a:cs typeface="Calibri" panose="020F0502020204030204" pitchFamily="34" charset="0"/>
              </a:rPr>
              <a:t> Upanishad</a:t>
            </a:r>
            <a:r>
              <a:rPr lang="en-US" dirty="0">
                <a:solidFill>
                  <a:srgbClr val="000000"/>
                </a:solidFill>
                <a:latin typeface="Calibri" panose="020F0502020204030204" pitchFamily="34" charset="0"/>
                <a:cs typeface="Calibri" panose="020F0502020204030204" pitchFamily="34" charset="0"/>
              </a:rPr>
              <a:t> belongs to fourth, fifth and sixth chapters of the second book of </a:t>
            </a:r>
            <a:r>
              <a:rPr lang="en-US" dirty="0" err="1">
                <a:solidFill>
                  <a:srgbClr val="000000"/>
                </a:solidFill>
                <a:latin typeface="Calibri" panose="020F0502020204030204" pitchFamily="34" charset="0"/>
                <a:cs typeface="Calibri" panose="020F0502020204030204" pitchFamily="34" charset="0"/>
              </a:rPr>
              <a:t>AitareyaAranyaka</a:t>
            </a:r>
            <a:r>
              <a:rPr lang="en-US" dirty="0">
                <a:solidFill>
                  <a:srgbClr val="000000"/>
                </a:solidFill>
                <a:latin typeface="Calibri" panose="020F0502020204030204" pitchFamily="34" charset="0"/>
                <a:cs typeface="Calibri" panose="020F0502020204030204" pitchFamily="34" charset="0"/>
              </a:rPr>
              <a:t> of the Rigveda and considered as the oldest Upanishads. The Upanishad is divided into three chapters followed by thirty three verses.</a:t>
            </a:r>
            <a:endParaRPr lang="en-US" dirty="0">
              <a:solidFill>
                <a:srgbClr val="000000"/>
              </a:solidFill>
              <a:latin typeface="Calibri" panose="020F0502020204030204" pitchFamily="34" charset="0"/>
              <a:cs typeface="Calibri" panose="020F0502020204030204" pitchFamily="34" charset="0"/>
            </a:endParaRPr>
          </a:p>
          <a:p>
            <a:pPr marL="285750" indent="-285750" algn="just">
              <a:lnSpc>
                <a:spcPct val="150000"/>
              </a:lnSpc>
            </a:pPr>
            <a:endParaRPr lang="en-US" sz="800" dirty="0">
              <a:solidFill>
                <a:srgbClr val="000000"/>
              </a:solidFill>
              <a:latin typeface="Calibri" panose="020F0502020204030204" pitchFamily="34" charset="0"/>
              <a:cs typeface="Calibri" panose="020F0502020204030204" pitchFamily="34" charset="0"/>
            </a:endParaRPr>
          </a:p>
          <a:p>
            <a:pPr marL="285750" indent="-285750" algn="just">
              <a:lnSpc>
                <a:spcPct val="150000"/>
              </a:lnSpc>
            </a:pPr>
            <a:r>
              <a:rPr lang="en-US" dirty="0">
                <a:solidFill>
                  <a:srgbClr val="000000"/>
                </a:solidFill>
                <a:latin typeface="Calibri" panose="020F0502020204030204" pitchFamily="34" charset="0"/>
                <a:cs typeface="Calibri" panose="020F0502020204030204" pitchFamily="34" charset="0"/>
              </a:rPr>
              <a:t>The </a:t>
            </a:r>
            <a:r>
              <a:rPr lang="en-US" dirty="0" err="1">
                <a:solidFill>
                  <a:srgbClr val="000000"/>
                </a:solidFill>
                <a:latin typeface="Calibri" panose="020F0502020204030204" pitchFamily="34" charset="0"/>
                <a:cs typeface="Calibri" panose="020F0502020204030204" pitchFamily="34" charset="0"/>
              </a:rPr>
              <a:t>Aitareya</a:t>
            </a:r>
            <a:r>
              <a:rPr lang="en-US" dirty="0">
                <a:solidFill>
                  <a:srgbClr val="000000"/>
                </a:solidFill>
                <a:latin typeface="Calibri" panose="020F0502020204030204" pitchFamily="34" charset="0"/>
                <a:cs typeface="Calibri" panose="020F0502020204030204" pitchFamily="34" charset="0"/>
              </a:rPr>
              <a:t> Upanishad deals with philosophy of the Vedic religion, including soul, creation, birth and rebirth etc.</a:t>
            </a:r>
            <a:endParaRPr lang="en-US" dirty="0">
              <a:solidFill>
                <a:srgbClr val="000000"/>
              </a:solidFill>
              <a:latin typeface="Calibri" panose="020F0502020204030204" pitchFamily="34" charset="0"/>
              <a:cs typeface="Calibri" panose="020F0502020204030204" pitchFamily="34" charset="0"/>
            </a:endParaRPr>
          </a:p>
          <a:p>
            <a:pPr marL="285750" indent="-285750">
              <a:lnSpc>
                <a:spcPct val="150000"/>
              </a:lnSpc>
            </a:pPr>
            <a:endParaRPr lang="en-IN" dirty="0">
              <a:latin typeface="Calibri" panose="020F0502020204030204" pitchFamily="34" charset="0"/>
              <a:cs typeface="Calibri" panose="020F0502020204030204" pitchFamily="34" charset="0"/>
            </a:endParaRPr>
          </a:p>
        </p:txBody>
      </p:sp>
      <p:pic>
        <p:nvPicPr>
          <p:cNvPr id="3074" name="Picture 2" descr="Aitareya Upanishad and Creation. Note Quote. – AltExploi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54535" y="1504262"/>
            <a:ext cx="3518221" cy="2511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hakra Balancing in Essex | Baba Jaga - Healing, Reflexology &amp; Massage"/>
          <p:cNvPicPr>
            <a:picLocks noChangeAspect="1" noChangeArrowheads="1"/>
          </p:cNvPicPr>
          <p:nvPr/>
        </p:nvPicPr>
        <p:blipFill rotWithShape="1">
          <a:blip r:embed="rId1">
            <a:extLst>
              <a:ext uri="{28A0092B-C50C-407E-A947-70E740481C1C}">
                <a14:useLocalDpi xmlns:a14="http://schemas.microsoft.com/office/drawing/2010/main" val="0"/>
              </a:ext>
            </a:extLst>
          </a:blip>
          <a:srcRect l="14444" r="14444"/>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43682" y="51435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12" name="Title 1"/>
          <p:cNvSpPr>
            <a:spLocks noGrp="1"/>
          </p:cNvSpPr>
          <p:nvPr>
            <p:ph type="title"/>
          </p:nvPr>
        </p:nvSpPr>
        <p:spPr>
          <a:xfrm>
            <a:off x="6002767" y="1960364"/>
            <a:ext cx="2504717" cy="994172"/>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300" dirty="0">
                <a:latin typeface="Calibri" panose="020F0502020204030204" pitchFamily="34" charset="0"/>
                <a:cs typeface="Calibri" panose="020F0502020204030204" pitchFamily="34" charset="0"/>
              </a:rPr>
              <a:t>YAJUR VEDA</a:t>
            </a:r>
            <a:endParaRPr lang="en-IN" dirty="0">
              <a:latin typeface="Calibri" panose="020F0502020204030204" pitchFamily="34" charset="0"/>
              <a:cs typeface="Calibri" panose="020F0502020204030204" pitchFamily="34" charset="0"/>
            </a:endParaRPr>
          </a:p>
        </p:txBody>
      </p:sp>
      <p:pic>
        <p:nvPicPr>
          <p:cNvPr id="4100" name="Picture 4" descr="Buy Yajurved Book Online at Low Prices in India | Yajurved Reviews &amp;  Ratings - Amazon.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501" y="775528"/>
            <a:ext cx="2404940" cy="35924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628650" y="655156"/>
            <a:ext cx="7886700" cy="4488344"/>
          </a:xfrm>
          <a:prstGeom prst="rect">
            <a:avLst/>
          </a:prstGeom>
        </p:spPr>
        <p:txBody>
          <a:bodyPr>
            <a:normAutofit/>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marL="285750" indent="-285750">
              <a:lnSpc>
                <a:spcPct val="20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a:t>
            </a:r>
            <a:r>
              <a:rPr lang="en-US" dirty="0" err="1">
                <a:latin typeface="Calibri" panose="020F0502020204030204" pitchFamily="34" charset="0"/>
                <a:cs typeface="Calibri" panose="020F0502020204030204" pitchFamily="34" charset="0"/>
              </a:rPr>
              <a:t>Yajur</a:t>
            </a:r>
            <a:r>
              <a:rPr lang="en-US" dirty="0">
                <a:latin typeface="Calibri" panose="020F0502020204030204" pitchFamily="34" charset="0"/>
                <a:cs typeface="Calibri" panose="020F0502020204030204" pitchFamily="34" charset="0"/>
              </a:rPr>
              <a:t> Veda comprises of </a:t>
            </a:r>
            <a:r>
              <a:rPr lang="en-US" dirty="0" err="1">
                <a:latin typeface="Calibri" panose="020F0502020204030204" pitchFamily="34" charset="0"/>
                <a:cs typeface="Calibri" panose="020F0502020204030204" pitchFamily="34" charset="0"/>
              </a:rPr>
              <a:t>Yajus</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Ved</a:t>
            </a:r>
            <a:r>
              <a:rPr lang="en-US" dirty="0">
                <a:latin typeface="Calibri" panose="020F0502020204030204" pitchFamily="34" charset="0"/>
                <a:cs typeface="Calibri" panose="020F0502020204030204" pitchFamily="34" charset="0"/>
              </a:rPr>
              <a:t>, meaning prose dedicated to reverence or religious worship.</a:t>
            </a:r>
            <a:endParaRPr lang="en-US" dirty="0">
              <a:latin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US" dirty="0">
                <a:latin typeface="Calibri" panose="020F0502020204030204" pitchFamily="34" charset="0"/>
                <a:cs typeface="Calibri" panose="020F0502020204030204" pitchFamily="34" charset="0"/>
              </a:rPr>
              <a:t>Second of the four Vedas that emerged out of the southern face of Brahma.</a:t>
            </a:r>
            <a:endParaRPr lang="en-US" dirty="0">
              <a:latin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a:t>
            </a:r>
            <a:r>
              <a:rPr lang="en-US" dirty="0" err="1">
                <a:latin typeface="Calibri" panose="020F0502020204030204" pitchFamily="34" charset="0"/>
                <a:cs typeface="Calibri" panose="020F0502020204030204" pitchFamily="34" charset="0"/>
              </a:rPr>
              <a:t>Yajur</a:t>
            </a:r>
            <a:r>
              <a:rPr lang="en-US" dirty="0">
                <a:latin typeface="Calibri" panose="020F0502020204030204" pitchFamily="34" charset="0"/>
                <a:cs typeface="Calibri" panose="020F0502020204030204" pitchFamily="34" charset="0"/>
              </a:rPr>
              <a:t> Veda served as a practical guidebook for the priests who execute sacrificial acts while muttering simultaneously the prose prayers and the sacrificial formulae (‘</a:t>
            </a:r>
            <a:r>
              <a:rPr lang="en-US" dirty="0" err="1">
                <a:latin typeface="Calibri" panose="020F0502020204030204" pitchFamily="34" charset="0"/>
                <a:cs typeface="Calibri" panose="020F0502020204030204" pitchFamily="34" charset="0"/>
              </a:rPr>
              <a:t>yajus</a:t>
            </a:r>
            <a:r>
              <a:rPr 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core of the Veda is dedicated to the theory of the rituals thereby making it very much ritual based.</a:t>
            </a:r>
            <a:endParaRPr lang="en-US" dirty="0">
              <a:latin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US" dirty="0">
                <a:latin typeface="Calibri" panose="020F0502020204030204" pitchFamily="34" charset="0"/>
                <a:cs typeface="Calibri" panose="020F0502020204030204" pitchFamily="34" charset="0"/>
              </a:rPr>
              <a:t>Most of the </a:t>
            </a:r>
            <a:r>
              <a:rPr lang="en-US" dirty="0" err="1">
                <a:latin typeface="Calibri" panose="020F0502020204030204" pitchFamily="34" charset="0"/>
                <a:cs typeface="Calibri" panose="020F0502020204030204" pitchFamily="34" charset="0"/>
              </a:rPr>
              <a:t>Yajur</a:t>
            </a:r>
            <a:r>
              <a:rPr lang="en-US" dirty="0">
                <a:latin typeface="Calibri" panose="020F0502020204030204" pitchFamily="34" charset="0"/>
                <a:cs typeface="Calibri" panose="020F0502020204030204" pitchFamily="34" charset="0"/>
              </a:rPr>
              <a:t> Veda goes back to 1200 to 1000 BCE and is contemporary to the hymns sung in the Sama Veda and Atharva Veda.</a:t>
            </a:r>
            <a:endParaRPr lang="en-US" dirty="0">
              <a:latin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IN" dirty="0">
                <a:latin typeface="Calibri" panose="020F0502020204030204" pitchFamily="34" charset="0"/>
                <a:cs typeface="Calibri" panose="020F0502020204030204" pitchFamily="34" charset="0"/>
              </a:rPr>
              <a:t>There are no less than six complete recessions of </a:t>
            </a:r>
            <a:r>
              <a:rPr lang="en-IN" dirty="0" err="1">
                <a:latin typeface="Calibri" panose="020F0502020204030204" pitchFamily="34" charset="0"/>
                <a:cs typeface="Calibri" panose="020F0502020204030204" pitchFamily="34" charset="0"/>
              </a:rPr>
              <a:t>Yajur</a:t>
            </a:r>
            <a:r>
              <a:rPr lang="en-IN" dirty="0">
                <a:latin typeface="Calibri" panose="020F0502020204030204" pitchFamily="34" charset="0"/>
                <a:cs typeface="Calibri" panose="020F0502020204030204" pitchFamily="34" charset="0"/>
              </a:rPr>
              <a:t> Veda--</a:t>
            </a:r>
            <a:r>
              <a:rPr lang="en-IN" dirty="0" err="1">
                <a:latin typeface="Calibri" panose="020F0502020204030204" pitchFamily="34" charset="0"/>
                <a:cs typeface="Calibri" panose="020F0502020204030204" pitchFamily="34" charset="0"/>
              </a:rPr>
              <a:t>Madyandina</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Kanva</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Taittiriya</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Kathaka</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Maitrayani</a:t>
            </a:r>
            <a:r>
              <a:rPr lang="en-IN" dirty="0">
                <a:latin typeface="Calibri" panose="020F0502020204030204" pitchFamily="34" charset="0"/>
                <a:cs typeface="Calibri" panose="020F0502020204030204" pitchFamily="34" charset="0"/>
              </a:rPr>
              <a:t> and </a:t>
            </a:r>
            <a:r>
              <a:rPr lang="en-IN" dirty="0" err="1">
                <a:latin typeface="Calibri" panose="020F0502020204030204" pitchFamily="34" charset="0"/>
                <a:cs typeface="Calibri" panose="020F0502020204030204" pitchFamily="34" charset="0"/>
              </a:rPr>
              <a:t>Kapishthala</a:t>
            </a:r>
            <a:r>
              <a:rPr lang="en-IN" dirty="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628650" y="273844"/>
            <a:ext cx="7886700" cy="801921"/>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000" dirty="0">
                <a:latin typeface="Bahnschrift" panose="020B0502040204020203" pitchFamily="34" charset="0"/>
              </a:rPr>
              <a:t>The </a:t>
            </a:r>
            <a:r>
              <a:rPr lang="en-US" sz="2000" dirty="0" err="1">
                <a:latin typeface="Bahnschrift" panose="020B0502040204020203" pitchFamily="34" charset="0"/>
              </a:rPr>
              <a:t>Samhithas</a:t>
            </a:r>
            <a:endParaRPr lang="en-IN" sz="2000" dirty="0">
              <a:latin typeface="Bahnschrift" panose="020B0502040204020203" pitchFamily="34" charset="0"/>
            </a:endParaRPr>
          </a:p>
        </p:txBody>
      </p:sp>
      <p:sp>
        <p:nvSpPr>
          <p:cNvPr id="12" name="TextBox 11"/>
          <p:cNvSpPr txBox="1"/>
          <p:nvPr/>
        </p:nvSpPr>
        <p:spPr>
          <a:xfrm>
            <a:off x="628650" y="779740"/>
            <a:ext cx="7886700" cy="2321085"/>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85750" indent="-285750" algn="l">
              <a:lnSpc>
                <a:spcPct val="150000"/>
              </a:lnSpc>
              <a:buFont typeface="Arial" panose="020B0604020202020204" pitchFamily="34" charset="0"/>
              <a:buChar char="•"/>
            </a:pPr>
            <a:endParaRPr lang="en-US" dirty="0">
              <a:solidFill>
                <a:srgbClr val="000000"/>
              </a:solidFill>
              <a:latin typeface="Calibri" panose="020F0502020204030204" pitchFamily="34" charset="0"/>
              <a:cs typeface="Calibri" panose="020F0502020204030204" pitchFamily="34" charset="0"/>
            </a:endParaRPr>
          </a:p>
          <a:p>
            <a:pPr marL="285750" indent="-285750" algn="l">
              <a:lnSpc>
                <a:spcPct val="150000"/>
              </a:lnSpc>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The Yajurveda is broadly grouped into </a:t>
            </a:r>
            <a:r>
              <a:rPr lang="en-US" b="1" i="0" dirty="0">
                <a:effectLst/>
                <a:latin typeface="Calibri" panose="020F0502020204030204" pitchFamily="34" charset="0"/>
                <a:cs typeface="Calibri" panose="020F0502020204030204" pitchFamily="34" charset="0"/>
              </a:rPr>
              <a:t>Krishna Yajurveda</a:t>
            </a:r>
            <a:r>
              <a:rPr lang="en-US" b="0" i="0" dirty="0">
                <a:effectLst/>
                <a:latin typeface="Calibri" panose="020F0502020204030204" pitchFamily="34" charset="0"/>
                <a:cs typeface="Calibri" panose="020F0502020204030204" pitchFamily="34" charset="0"/>
              </a:rPr>
              <a:t> and </a:t>
            </a:r>
            <a:r>
              <a:rPr lang="en-US" b="1" i="0" dirty="0">
                <a:effectLst/>
                <a:latin typeface="Calibri" panose="020F0502020204030204" pitchFamily="34" charset="0"/>
                <a:cs typeface="Calibri" panose="020F0502020204030204" pitchFamily="34" charset="0"/>
              </a:rPr>
              <a:t>Shukla Yajurveda</a:t>
            </a:r>
            <a:r>
              <a:rPr lang="en-US" b="0" i="0" dirty="0">
                <a:effectLst/>
                <a:latin typeface="Calibri" panose="020F0502020204030204" pitchFamily="34" charset="0"/>
                <a:cs typeface="Calibri" panose="020F0502020204030204" pitchFamily="34" charset="0"/>
              </a:rPr>
              <a:t>, also referred to as the Black Yajurveda and the latter as the White. </a:t>
            </a:r>
            <a:endParaRPr lang="en-US" b="0" i="0" dirty="0">
              <a:effectLst/>
              <a:latin typeface="Calibri" panose="020F0502020204030204" pitchFamily="34" charset="0"/>
              <a:cs typeface="Calibri" panose="020F0502020204030204" pitchFamily="34" charset="0"/>
            </a:endParaRPr>
          </a:p>
          <a:p>
            <a:pPr marL="285750" indent="-285750" algn="l">
              <a:lnSpc>
                <a:spcPct val="150000"/>
              </a:lnSpc>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In reference to the verses of the Krishna Yajurveda being un-arranged, unclear, and disparate or dissimilar, the collection is too often referred to as </a:t>
            </a:r>
            <a:r>
              <a:rPr lang="en-US" b="1" i="0" dirty="0">
                <a:effectLst/>
                <a:latin typeface="Calibri" panose="020F0502020204030204" pitchFamily="34" charset="0"/>
                <a:cs typeface="Calibri" panose="020F0502020204030204" pitchFamily="34" charset="0"/>
              </a:rPr>
              <a:t>Black Yajurveda</a:t>
            </a:r>
            <a:r>
              <a:rPr lang="en-US" b="0" i="0" dirty="0">
                <a:effectLst/>
                <a:latin typeface="Calibri" panose="020F0502020204030204" pitchFamily="34" charset="0"/>
                <a:cs typeface="Calibri" panose="020F0502020204030204" pitchFamily="34" charset="0"/>
              </a:rPr>
              <a:t>.</a:t>
            </a:r>
            <a:endParaRPr lang="en-US" b="0" i="0" dirty="0">
              <a:effectLst/>
              <a:latin typeface="Calibri" panose="020F0502020204030204" pitchFamily="34" charset="0"/>
              <a:cs typeface="Calibri" panose="020F0502020204030204" pitchFamily="34" charset="0"/>
            </a:endParaRPr>
          </a:p>
          <a:p>
            <a:pPr marL="285750" indent="-285750" algn="l">
              <a:lnSpc>
                <a:spcPct val="150000"/>
              </a:lnSpc>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In contrast, the well-arranged and imparting a particular meaning, the Shukla Yajurveda is known as the </a:t>
            </a:r>
            <a:r>
              <a:rPr lang="en-US" b="1" i="0" dirty="0">
                <a:effectLst/>
                <a:latin typeface="Calibri" panose="020F0502020204030204" pitchFamily="34" charset="0"/>
                <a:cs typeface="Calibri" panose="020F0502020204030204" pitchFamily="34" charset="0"/>
              </a:rPr>
              <a:t>White Yajurveda.</a:t>
            </a:r>
            <a:endParaRPr lang="en-US" b="0" i="0" dirty="0">
              <a:solidFill>
                <a:srgbClr val="000000"/>
              </a:solidFill>
              <a:effectLst/>
              <a:latin typeface="Calibri" panose="020F0502020204030204" pitchFamily="34" charset="0"/>
              <a:cs typeface="Calibri" panose="020F0502020204030204" pitchFamily="34" charset="0"/>
            </a:endParaRPr>
          </a:p>
        </p:txBody>
      </p:sp>
      <p:sp>
        <p:nvSpPr>
          <p:cNvPr id="13" name="TextBox 12"/>
          <p:cNvSpPr txBox="1"/>
          <p:nvPr/>
        </p:nvSpPr>
        <p:spPr>
          <a:xfrm>
            <a:off x="522251" y="3152047"/>
            <a:ext cx="4048043" cy="995016"/>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lnSpc>
                <a:spcPct val="150000"/>
              </a:lnSpc>
            </a:pPr>
            <a:r>
              <a:rPr lang="en-IN" b="1" i="0" dirty="0" err="1">
                <a:solidFill>
                  <a:srgbClr val="000000"/>
                </a:solidFill>
                <a:effectLst/>
                <a:latin typeface="Calibri" panose="020F0502020204030204" pitchFamily="34" charset="0"/>
                <a:cs typeface="Calibri" panose="020F0502020204030204" pitchFamily="34" charset="0"/>
              </a:rPr>
              <a:t>Sukla</a:t>
            </a:r>
            <a:r>
              <a:rPr lang="en-IN" b="1" i="0" dirty="0">
                <a:solidFill>
                  <a:srgbClr val="000000"/>
                </a:solidFill>
                <a:effectLst/>
                <a:latin typeface="Calibri" panose="020F0502020204030204" pitchFamily="34" charset="0"/>
                <a:cs typeface="Calibri" panose="020F0502020204030204" pitchFamily="34" charset="0"/>
              </a:rPr>
              <a:t> Yajurveda has two Samhita available today:</a:t>
            </a:r>
            <a:endParaRPr lang="en-IN" b="0" i="0" dirty="0">
              <a:solidFill>
                <a:srgbClr val="000000"/>
              </a:solidFill>
              <a:effectLst/>
              <a:latin typeface="Calibri" panose="020F0502020204030204" pitchFamily="34" charset="0"/>
              <a:cs typeface="Calibri" panose="020F0502020204030204" pitchFamily="34" charset="0"/>
            </a:endParaRPr>
          </a:p>
          <a:p>
            <a:pPr marL="342900" indent="-342900" algn="l">
              <a:lnSpc>
                <a:spcPct val="150000"/>
              </a:lnSpc>
              <a:buFont typeface="+mj-lt"/>
              <a:buAutoNum type="arabicPeriod"/>
            </a:pPr>
            <a:r>
              <a:rPr lang="en-IN" b="0" i="0" dirty="0" err="1">
                <a:solidFill>
                  <a:srgbClr val="000000"/>
                </a:solidFill>
                <a:effectLst/>
                <a:latin typeface="Calibri" panose="020F0502020204030204" pitchFamily="34" charset="0"/>
                <a:cs typeface="Calibri" panose="020F0502020204030204" pitchFamily="34" charset="0"/>
              </a:rPr>
              <a:t>Madhyandina</a:t>
            </a:r>
            <a:r>
              <a:rPr lang="en-IN" b="0" i="0" dirty="0">
                <a:solidFill>
                  <a:srgbClr val="000000"/>
                </a:solidFill>
                <a:effectLst/>
                <a:latin typeface="Calibri" panose="020F0502020204030204" pitchFamily="34" charset="0"/>
                <a:cs typeface="Calibri" panose="020F0502020204030204" pitchFamily="34" charset="0"/>
              </a:rPr>
              <a:t> Samhita</a:t>
            </a:r>
            <a:endParaRPr lang="en-IN" b="0" i="0" dirty="0">
              <a:solidFill>
                <a:srgbClr val="000000"/>
              </a:solidFill>
              <a:effectLst/>
              <a:latin typeface="Calibri" panose="020F0502020204030204" pitchFamily="34" charset="0"/>
              <a:cs typeface="Calibri" panose="020F0502020204030204" pitchFamily="34" charset="0"/>
            </a:endParaRPr>
          </a:p>
          <a:p>
            <a:pPr marL="342900" indent="-342900" algn="l">
              <a:lnSpc>
                <a:spcPct val="150000"/>
              </a:lnSpc>
              <a:buFont typeface="+mj-lt"/>
              <a:buAutoNum type="arabicPeriod"/>
            </a:pPr>
            <a:r>
              <a:rPr lang="en-IN" b="0" i="0" dirty="0" err="1">
                <a:solidFill>
                  <a:srgbClr val="000000"/>
                </a:solidFill>
                <a:effectLst/>
                <a:latin typeface="Calibri" panose="020F0502020204030204" pitchFamily="34" charset="0"/>
                <a:cs typeface="Calibri" panose="020F0502020204030204" pitchFamily="34" charset="0"/>
              </a:rPr>
              <a:t>Kanva</a:t>
            </a:r>
            <a:r>
              <a:rPr lang="en-IN" b="0" i="0" dirty="0">
                <a:solidFill>
                  <a:srgbClr val="000000"/>
                </a:solidFill>
                <a:effectLst/>
                <a:latin typeface="Calibri" panose="020F0502020204030204" pitchFamily="34" charset="0"/>
                <a:cs typeface="Calibri" panose="020F0502020204030204" pitchFamily="34" charset="0"/>
              </a:rPr>
              <a:t> </a:t>
            </a:r>
            <a:r>
              <a:rPr lang="en-IN" b="0" i="0" dirty="0" err="1">
                <a:solidFill>
                  <a:srgbClr val="000000"/>
                </a:solidFill>
                <a:effectLst/>
                <a:latin typeface="Calibri" panose="020F0502020204030204" pitchFamily="34" charset="0"/>
                <a:cs typeface="Calibri" panose="020F0502020204030204" pitchFamily="34" charset="0"/>
              </a:rPr>
              <a:t>Samhtia</a:t>
            </a:r>
            <a:endParaRPr lang="en-IN" b="0" i="0" dirty="0">
              <a:solidFill>
                <a:srgbClr val="000000"/>
              </a:solidFill>
              <a:effectLst/>
              <a:latin typeface="Calibri" panose="020F0502020204030204" pitchFamily="34" charset="0"/>
              <a:cs typeface="Calibri" panose="020F0502020204030204" pitchFamily="34" charset="0"/>
            </a:endParaRPr>
          </a:p>
        </p:txBody>
      </p:sp>
      <p:sp>
        <p:nvSpPr>
          <p:cNvPr id="14" name="TextBox 13"/>
          <p:cNvSpPr txBox="1"/>
          <p:nvPr/>
        </p:nvSpPr>
        <p:spPr>
          <a:xfrm>
            <a:off x="4570294" y="3165427"/>
            <a:ext cx="4570293" cy="1618264"/>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lnSpc>
                <a:spcPct val="150000"/>
              </a:lnSpc>
            </a:pPr>
            <a:r>
              <a:rPr lang="en-IN" b="1" i="0" dirty="0">
                <a:solidFill>
                  <a:srgbClr val="000000"/>
                </a:solidFill>
                <a:effectLst/>
                <a:latin typeface="Calibri" panose="020F0502020204030204" pitchFamily="34" charset="0"/>
                <a:cs typeface="Calibri" panose="020F0502020204030204" pitchFamily="34" charset="0"/>
              </a:rPr>
              <a:t>Krishna Yajurveda has four </a:t>
            </a:r>
            <a:r>
              <a:rPr lang="en-IN" b="1" i="0" dirty="0" err="1">
                <a:solidFill>
                  <a:srgbClr val="000000"/>
                </a:solidFill>
                <a:effectLst/>
                <a:latin typeface="Calibri" panose="020F0502020204030204" pitchFamily="34" charset="0"/>
                <a:cs typeface="Calibri" panose="020F0502020204030204" pitchFamily="34" charset="0"/>
              </a:rPr>
              <a:t>Sanhitas</a:t>
            </a:r>
            <a:r>
              <a:rPr lang="en-IN" b="1" i="0" dirty="0">
                <a:solidFill>
                  <a:srgbClr val="000000"/>
                </a:solidFill>
                <a:effectLst/>
                <a:latin typeface="Calibri" panose="020F0502020204030204" pitchFamily="34" charset="0"/>
                <a:cs typeface="Calibri" panose="020F0502020204030204" pitchFamily="34" charset="0"/>
              </a:rPr>
              <a:t> available today:</a:t>
            </a:r>
            <a:endParaRPr lang="en-IN" b="0" i="0" dirty="0">
              <a:solidFill>
                <a:srgbClr val="000000"/>
              </a:solidFill>
              <a:effectLst/>
              <a:latin typeface="Calibri" panose="020F0502020204030204" pitchFamily="34" charset="0"/>
              <a:cs typeface="Calibri" panose="020F0502020204030204" pitchFamily="34" charset="0"/>
            </a:endParaRPr>
          </a:p>
          <a:p>
            <a:pPr marL="342900" indent="-342900" algn="l">
              <a:lnSpc>
                <a:spcPct val="150000"/>
              </a:lnSpc>
              <a:buFont typeface="+mj-lt"/>
              <a:buAutoNum type="arabicPeriod"/>
            </a:pPr>
            <a:r>
              <a:rPr lang="en-IN" b="0" i="0" dirty="0" err="1">
                <a:solidFill>
                  <a:srgbClr val="000000"/>
                </a:solidFill>
                <a:effectLst/>
                <a:latin typeface="Calibri" panose="020F0502020204030204" pitchFamily="34" charset="0"/>
                <a:cs typeface="Calibri" panose="020F0502020204030204" pitchFamily="34" charset="0"/>
              </a:rPr>
              <a:t>Taittiriya</a:t>
            </a:r>
            <a:r>
              <a:rPr lang="en-IN" b="0" i="0" dirty="0">
                <a:solidFill>
                  <a:srgbClr val="000000"/>
                </a:solidFill>
                <a:effectLst/>
                <a:latin typeface="Calibri" panose="020F0502020204030204" pitchFamily="34" charset="0"/>
                <a:cs typeface="Calibri" panose="020F0502020204030204" pitchFamily="34" charset="0"/>
              </a:rPr>
              <a:t> Samhita</a:t>
            </a:r>
            <a:endParaRPr lang="en-IN" b="0" i="0" dirty="0">
              <a:solidFill>
                <a:srgbClr val="000000"/>
              </a:solidFill>
              <a:effectLst/>
              <a:latin typeface="Calibri" panose="020F0502020204030204" pitchFamily="34" charset="0"/>
              <a:cs typeface="Calibri" panose="020F0502020204030204" pitchFamily="34" charset="0"/>
            </a:endParaRPr>
          </a:p>
          <a:p>
            <a:pPr marL="342900" indent="-342900" algn="l">
              <a:lnSpc>
                <a:spcPct val="150000"/>
              </a:lnSpc>
              <a:buFont typeface="+mj-lt"/>
              <a:buAutoNum type="arabicPeriod"/>
            </a:pPr>
            <a:r>
              <a:rPr lang="en-IN" b="0" i="0" dirty="0" err="1">
                <a:solidFill>
                  <a:srgbClr val="000000"/>
                </a:solidFill>
                <a:effectLst/>
                <a:latin typeface="Calibri" panose="020F0502020204030204" pitchFamily="34" charset="0"/>
                <a:cs typeface="Calibri" panose="020F0502020204030204" pitchFamily="34" charset="0"/>
              </a:rPr>
              <a:t>Kathaka</a:t>
            </a:r>
            <a:r>
              <a:rPr lang="en-IN" b="0" i="0" dirty="0">
                <a:solidFill>
                  <a:srgbClr val="000000"/>
                </a:solidFill>
                <a:effectLst/>
                <a:latin typeface="Calibri" panose="020F0502020204030204" pitchFamily="34" charset="0"/>
                <a:cs typeface="Calibri" panose="020F0502020204030204" pitchFamily="34" charset="0"/>
              </a:rPr>
              <a:t> Samhita</a:t>
            </a:r>
            <a:endParaRPr lang="en-IN" b="0" i="0" dirty="0">
              <a:solidFill>
                <a:srgbClr val="000000"/>
              </a:solidFill>
              <a:effectLst/>
              <a:latin typeface="Calibri" panose="020F0502020204030204" pitchFamily="34" charset="0"/>
              <a:cs typeface="Calibri" panose="020F0502020204030204" pitchFamily="34" charset="0"/>
            </a:endParaRPr>
          </a:p>
          <a:p>
            <a:pPr marL="342900" indent="-342900" algn="l">
              <a:lnSpc>
                <a:spcPct val="150000"/>
              </a:lnSpc>
              <a:buFont typeface="+mj-lt"/>
              <a:buAutoNum type="arabicPeriod"/>
            </a:pPr>
            <a:r>
              <a:rPr lang="en-IN" b="0" i="0" dirty="0" err="1">
                <a:solidFill>
                  <a:srgbClr val="000000"/>
                </a:solidFill>
                <a:effectLst/>
                <a:latin typeface="Calibri" panose="020F0502020204030204" pitchFamily="34" charset="0"/>
                <a:cs typeface="Calibri" panose="020F0502020204030204" pitchFamily="34" charset="0"/>
              </a:rPr>
              <a:t>Kapishthala</a:t>
            </a:r>
            <a:r>
              <a:rPr lang="en-IN" b="0" i="0" dirty="0">
                <a:solidFill>
                  <a:srgbClr val="000000"/>
                </a:solidFill>
                <a:effectLst/>
                <a:latin typeface="Calibri" panose="020F0502020204030204" pitchFamily="34" charset="0"/>
                <a:cs typeface="Calibri" panose="020F0502020204030204" pitchFamily="34" charset="0"/>
              </a:rPr>
              <a:t> Samhita</a:t>
            </a:r>
            <a:endParaRPr lang="en-IN" b="0" i="0" dirty="0">
              <a:solidFill>
                <a:srgbClr val="000000"/>
              </a:solidFill>
              <a:effectLst/>
              <a:latin typeface="Calibri" panose="020F0502020204030204" pitchFamily="34" charset="0"/>
              <a:cs typeface="Calibri" panose="020F0502020204030204" pitchFamily="34" charset="0"/>
            </a:endParaRPr>
          </a:p>
          <a:p>
            <a:pPr marL="342900" indent="-342900" algn="l">
              <a:lnSpc>
                <a:spcPct val="150000"/>
              </a:lnSpc>
              <a:buFont typeface="+mj-lt"/>
              <a:buAutoNum type="arabicPeriod"/>
            </a:pPr>
            <a:r>
              <a:rPr lang="en-IN" b="0" i="0" dirty="0" err="1">
                <a:solidFill>
                  <a:srgbClr val="000000"/>
                </a:solidFill>
                <a:effectLst/>
                <a:latin typeface="Calibri" panose="020F0502020204030204" pitchFamily="34" charset="0"/>
                <a:cs typeface="Calibri" panose="020F0502020204030204" pitchFamily="34" charset="0"/>
              </a:rPr>
              <a:t>Maitrayani</a:t>
            </a:r>
            <a:r>
              <a:rPr lang="en-IN" b="0" i="0" dirty="0">
                <a:solidFill>
                  <a:srgbClr val="000000"/>
                </a:solidFill>
                <a:effectLst/>
                <a:latin typeface="Calibri" panose="020F0502020204030204" pitchFamily="34" charset="0"/>
                <a:cs typeface="Calibri" panose="020F0502020204030204" pitchFamily="34" charset="0"/>
              </a:rPr>
              <a:t> Samhita</a:t>
            </a:r>
            <a:endParaRPr lang="en-IN" b="0" i="0" dirty="0">
              <a:solidFill>
                <a:srgbClr val="000000"/>
              </a:solidFill>
              <a:effectLst/>
              <a:latin typeface="Calibri" panose="020F0502020204030204" pitchFamily="34" charset="0"/>
              <a:cs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4086" y="1692980"/>
            <a:ext cx="4495838" cy="2622385"/>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rtl="0">
              <a:lnSpc>
                <a:spcPct val="150000"/>
              </a:lnSpc>
            </a:pPr>
            <a:endParaRPr lang="en-IN" sz="300" i="0" dirty="0">
              <a:effectLst/>
              <a:latin typeface="Calibri" panose="020F0502020204030204" pitchFamily="34" charset="0"/>
              <a:cs typeface="Calibri" panose="020F0502020204030204" pitchFamily="34" charset="0"/>
            </a:endParaRPr>
          </a:p>
          <a:p>
            <a:pPr algn="l">
              <a:lnSpc>
                <a:spcPct val="150000"/>
              </a:lnSpc>
            </a:pPr>
            <a:r>
              <a:rPr lang="en-IN" b="1" i="0" strike="noStrike" dirty="0">
                <a:effectLst/>
                <a:latin typeface="Calibri" panose="020F0502020204030204" pitchFamily="34" charset="0"/>
                <a:cs typeface="Calibri" panose="020F0502020204030204" pitchFamily="34" charset="0"/>
              </a:rPr>
              <a:t>Shukla Yajurveda</a:t>
            </a:r>
            <a:endParaRPr lang="en-IN" b="1" i="0" dirty="0">
              <a:effectLst/>
              <a:latin typeface="Calibri" panose="020F0502020204030204" pitchFamily="34" charset="0"/>
              <a:cs typeface="Calibri" panose="020F0502020204030204" pitchFamily="34" charset="0"/>
            </a:endParaRPr>
          </a:p>
          <a:p>
            <a:pPr marL="557530" lvl="1" indent="-214630" algn="l">
              <a:lnSpc>
                <a:spcPct val="150000"/>
              </a:lnSpc>
              <a:buFont typeface="Arial" panose="020B0604020202020204" pitchFamily="34" charset="0"/>
              <a:buChar char="•"/>
            </a:pPr>
            <a:r>
              <a:rPr lang="en-IN" dirty="0" err="1">
                <a:latin typeface="Calibri" panose="020F0502020204030204" pitchFamily="34" charset="0"/>
                <a:cs typeface="Calibri" panose="020F0502020204030204" pitchFamily="34" charset="0"/>
              </a:rPr>
              <a:t>Shatapatha</a:t>
            </a:r>
            <a:r>
              <a:rPr lang="en-IN" dirty="0">
                <a:latin typeface="Calibri" panose="020F0502020204030204" pitchFamily="34" charset="0"/>
                <a:cs typeface="Calibri" panose="020F0502020204030204" pitchFamily="34" charset="0"/>
              </a:rPr>
              <a:t> Brahmana (</a:t>
            </a:r>
            <a:r>
              <a:rPr lang="en-IN" dirty="0" err="1">
                <a:latin typeface="Calibri" panose="020F0502020204030204" pitchFamily="34" charset="0"/>
                <a:cs typeface="Calibri" panose="020F0502020204030204" pitchFamily="34" charset="0"/>
              </a:rPr>
              <a:t>Madhyandina</a:t>
            </a:r>
            <a:r>
              <a:rPr lang="en-IN" dirty="0">
                <a:latin typeface="Calibri" panose="020F0502020204030204" pitchFamily="34" charset="0"/>
                <a:cs typeface="Calibri" panose="020F0502020204030204" pitchFamily="34" charset="0"/>
              </a:rPr>
              <a:t>)</a:t>
            </a:r>
            <a:endParaRPr lang="en-IN" i="0" dirty="0">
              <a:effectLst/>
              <a:latin typeface="Calibri" panose="020F0502020204030204" pitchFamily="34" charset="0"/>
              <a:cs typeface="Calibri" panose="020F0502020204030204" pitchFamily="34" charset="0"/>
            </a:endParaRPr>
          </a:p>
          <a:p>
            <a:pPr marL="557530" lvl="1" indent="-214630" algn="l">
              <a:lnSpc>
                <a:spcPct val="150000"/>
              </a:lnSpc>
              <a:buFont typeface="Arial" panose="020B0604020202020204" pitchFamily="34" charset="0"/>
              <a:buChar char="•"/>
            </a:pPr>
            <a:r>
              <a:rPr lang="en-IN" dirty="0" err="1">
                <a:latin typeface="Calibri" panose="020F0502020204030204" pitchFamily="34" charset="0"/>
                <a:cs typeface="Calibri" panose="020F0502020204030204" pitchFamily="34" charset="0"/>
              </a:rPr>
              <a:t>Shatapatha</a:t>
            </a:r>
            <a:r>
              <a:rPr lang="en-IN" dirty="0">
                <a:latin typeface="Calibri" panose="020F0502020204030204" pitchFamily="34" charset="0"/>
                <a:cs typeface="Calibri" panose="020F0502020204030204" pitchFamily="34" charset="0"/>
              </a:rPr>
              <a:t> Brahmana (</a:t>
            </a:r>
            <a:r>
              <a:rPr lang="en-IN" dirty="0" err="1">
                <a:latin typeface="Calibri" panose="020F0502020204030204" pitchFamily="34" charset="0"/>
                <a:cs typeface="Calibri" panose="020F0502020204030204" pitchFamily="34" charset="0"/>
              </a:rPr>
              <a:t>Kanva</a:t>
            </a:r>
            <a:r>
              <a:rPr lang="en-IN" dirty="0">
                <a:latin typeface="Calibri" panose="020F0502020204030204" pitchFamily="34" charset="0"/>
                <a:cs typeface="Calibri" panose="020F0502020204030204" pitchFamily="34" charset="0"/>
              </a:rPr>
              <a:t>)</a:t>
            </a:r>
            <a:endParaRPr lang="en-IN" i="0" dirty="0">
              <a:effectLst/>
              <a:latin typeface="Calibri" panose="020F0502020204030204" pitchFamily="34" charset="0"/>
              <a:cs typeface="Calibri" panose="020F0502020204030204" pitchFamily="34" charset="0"/>
            </a:endParaRPr>
          </a:p>
          <a:p>
            <a:pPr algn="l">
              <a:lnSpc>
                <a:spcPct val="150000"/>
              </a:lnSpc>
            </a:pPr>
            <a:r>
              <a:rPr lang="en-IN" b="1" i="0" strike="noStrike" dirty="0">
                <a:effectLst/>
                <a:latin typeface="Calibri" panose="020F0502020204030204" pitchFamily="34" charset="0"/>
                <a:cs typeface="Calibri" panose="020F0502020204030204" pitchFamily="34" charset="0"/>
              </a:rPr>
              <a:t>Krishna Yajurveda</a:t>
            </a:r>
            <a:endParaRPr lang="en-IN" b="1" i="0" dirty="0">
              <a:effectLst/>
              <a:latin typeface="Calibri" panose="020F0502020204030204" pitchFamily="34" charset="0"/>
              <a:cs typeface="Calibri" panose="020F0502020204030204" pitchFamily="34" charset="0"/>
            </a:endParaRPr>
          </a:p>
          <a:p>
            <a:pPr marL="557530" lvl="1" indent="-214630" algn="l">
              <a:lnSpc>
                <a:spcPct val="150000"/>
              </a:lnSpc>
              <a:buFont typeface="Arial" panose="020B0604020202020204" pitchFamily="34" charset="0"/>
              <a:buChar char="•"/>
            </a:pPr>
            <a:r>
              <a:rPr lang="en-IN" dirty="0" err="1">
                <a:latin typeface="Calibri" panose="020F0502020204030204" pitchFamily="34" charset="0"/>
                <a:cs typeface="Calibri" panose="020F0502020204030204" pitchFamily="34" charset="0"/>
              </a:rPr>
              <a:t>Taittiriya</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Brhamana</a:t>
            </a:r>
            <a:endParaRPr lang="en-IN" i="0" dirty="0">
              <a:effectLst/>
              <a:latin typeface="Calibri" panose="020F0502020204030204" pitchFamily="34" charset="0"/>
              <a:cs typeface="Calibri" panose="020F0502020204030204" pitchFamily="34" charset="0"/>
            </a:endParaRPr>
          </a:p>
          <a:p>
            <a:pPr marL="557530" lvl="1" indent="-214630" algn="l">
              <a:lnSpc>
                <a:spcPct val="150000"/>
              </a:lnSpc>
              <a:buFont typeface="Arial" panose="020B0604020202020204" pitchFamily="34" charset="0"/>
              <a:buChar char="•"/>
            </a:pPr>
            <a:r>
              <a:rPr lang="en-IN" dirty="0" err="1">
                <a:latin typeface="Calibri" panose="020F0502020204030204" pitchFamily="34" charset="0"/>
                <a:cs typeface="Calibri" panose="020F0502020204030204" pitchFamily="34" charset="0"/>
              </a:rPr>
              <a:t>Maitrayani</a:t>
            </a:r>
            <a:r>
              <a:rPr lang="en-IN" dirty="0">
                <a:latin typeface="Calibri" panose="020F0502020204030204" pitchFamily="34" charset="0"/>
                <a:cs typeface="Calibri" panose="020F0502020204030204" pitchFamily="34" charset="0"/>
              </a:rPr>
              <a:t> Brahmana</a:t>
            </a:r>
            <a:endParaRPr lang="en-IN" i="0" dirty="0">
              <a:effectLst/>
              <a:latin typeface="Calibri" panose="020F0502020204030204" pitchFamily="34" charset="0"/>
              <a:cs typeface="Calibri" panose="020F0502020204030204" pitchFamily="34" charset="0"/>
            </a:endParaRPr>
          </a:p>
          <a:p>
            <a:pPr marL="557530" lvl="1" indent="-214630" algn="l">
              <a:lnSpc>
                <a:spcPct val="150000"/>
              </a:lnSpc>
              <a:buFont typeface="Arial" panose="020B0604020202020204" pitchFamily="34" charset="0"/>
              <a:buChar char="•"/>
            </a:pPr>
            <a:r>
              <a:rPr lang="en-IN" dirty="0" err="1">
                <a:latin typeface="Calibri" panose="020F0502020204030204" pitchFamily="34" charset="0"/>
                <a:cs typeface="Calibri" panose="020F0502020204030204" pitchFamily="34" charset="0"/>
              </a:rPr>
              <a:t>Caraka-Kathaka</a:t>
            </a:r>
            <a:r>
              <a:rPr lang="en-IN" dirty="0">
                <a:latin typeface="Calibri" panose="020F0502020204030204" pitchFamily="34" charset="0"/>
                <a:cs typeface="Calibri" panose="020F0502020204030204" pitchFamily="34" charset="0"/>
              </a:rPr>
              <a:t> Brahmana</a:t>
            </a:r>
            <a:endParaRPr lang="en-IN" i="0" dirty="0">
              <a:effectLst/>
              <a:latin typeface="Calibri" panose="020F0502020204030204" pitchFamily="34" charset="0"/>
              <a:cs typeface="Calibri" panose="020F0502020204030204" pitchFamily="34" charset="0"/>
            </a:endParaRPr>
          </a:p>
          <a:p>
            <a:pPr marL="557530" lvl="1" indent="-214630" algn="l">
              <a:lnSpc>
                <a:spcPct val="150000"/>
              </a:lnSpc>
              <a:buFont typeface="Arial" panose="020B0604020202020204" pitchFamily="34" charset="0"/>
              <a:buChar char="•"/>
            </a:pPr>
            <a:r>
              <a:rPr lang="en-IN" dirty="0" err="1">
                <a:latin typeface="Calibri" panose="020F0502020204030204" pitchFamily="34" charset="0"/>
                <a:cs typeface="Calibri" panose="020F0502020204030204" pitchFamily="34" charset="0"/>
              </a:rPr>
              <a:t>Kapisthala</a:t>
            </a:r>
            <a:r>
              <a:rPr lang="en-IN" dirty="0">
                <a:latin typeface="Calibri" panose="020F0502020204030204" pitchFamily="34" charset="0"/>
                <a:cs typeface="Calibri" panose="020F0502020204030204" pitchFamily="34" charset="0"/>
              </a:rPr>
              <a:t>-Katha Brahmana</a:t>
            </a:r>
            <a:endParaRPr lang="en-IN" i="0" dirty="0">
              <a:effectLst/>
              <a:latin typeface="Calibri" panose="020F0502020204030204" pitchFamily="34" charset="0"/>
              <a:cs typeface="Calibri" panose="020F0502020204030204" pitchFamily="34" charset="0"/>
            </a:endParaRPr>
          </a:p>
        </p:txBody>
      </p:sp>
      <p:sp>
        <p:nvSpPr>
          <p:cNvPr id="3" name="Title 1"/>
          <p:cNvSpPr txBox="1"/>
          <p:nvPr/>
        </p:nvSpPr>
        <p:spPr>
          <a:xfrm>
            <a:off x="628650" y="639604"/>
            <a:ext cx="7886700" cy="414645"/>
          </a:xfrm>
          <a:prstGeom prst="rect">
            <a:avLst/>
          </a:prstGeom>
        </p:spPr>
        <p:txBody>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algn="ctr"/>
            <a:r>
              <a:rPr lang="en-US" sz="2000" b="1" dirty="0">
                <a:latin typeface="Bahnschrift" panose="020B0502040204020203" pitchFamily="34" charset="0"/>
              </a:rPr>
              <a:t>The Brahmanas</a:t>
            </a:r>
            <a:endParaRPr lang="en-IN" sz="2000" b="1" dirty="0">
              <a:latin typeface="Bahnschrift" panose="020B0502040204020203" pitchFamily="34" charset="0"/>
            </a:endParaRPr>
          </a:p>
        </p:txBody>
      </p:sp>
      <p:sp>
        <p:nvSpPr>
          <p:cNvPr id="6" name="TextBox 5"/>
          <p:cNvSpPr txBox="1"/>
          <p:nvPr/>
        </p:nvSpPr>
        <p:spPr>
          <a:xfrm>
            <a:off x="543261" y="1182568"/>
            <a:ext cx="4572000" cy="382092"/>
          </a:xfrm>
          <a:prstGeom prst="rect">
            <a:avLst/>
          </a:prstGeom>
          <a:noFill/>
        </p:spPr>
        <p:txBody>
          <a:bodyPr wrap="square">
            <a:spAutoFit/>
          </a:bodyPr>
          <a:lstStyle/>
          <a:p>
            <a:pPr algn="l" rtl="0">
              <a:lnSpc>
                <a:spcPct val="150000"/>
              </a:lnSpc>
            </a:pPr>
            <a:r>
              <a:rPr lang="en-IN" i="0" dirty="0">
                <a:effectLst/>
                <a:latin typeface="Calibri" panose="020F0502020204030204" pitchFamily="34" charset="0"/>
                <a:cs typeface="Calibri" panose="020F0502020204030204" pitchFamily="34" charset="0"/>
              </a:rPr>
              <a:t>Brahmanas of Yajurveda :</a:t>
            </a:r>
            <a:endParaRPr lang="en-IN" i="0" dirty="0">
              <a:effectLst/>
              <a:latin typeface="Calibri" panose="020F0502020204030204" pitchFamily="34" charset="0"/>
              <a:cs typeface="Calibri" panose="020F0502020204030204" pitchFamily="34" charset="0"/>
            </a:endParaRPr>
          </a:p>
        </p:txBody>
      </p:sp>
      <p:pic>
        <p:nvPicPr>
          <p:cNvPr id="5124" name="Picture 4" descr="My Blogs: 24 Incarnations of Lord Vishnu | Vishnu, Hindu art, Lord vishn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39924" y="1259316"/>
            <a:ext cx="2387368" cy="31620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7"/>
        <p:cNvGrpSpPr/>
        <p:nvPr/>
      </p:nvGrpSpPr>
      <p:grpSpPr>
        <a:xfrm>
          <a:off x="0" y="0"/>
          <a:ext cx="0" cy="0"/>
          <a:chOff x="0" y="0"/>
          <a:chExt cx="0" cy="0"/>
        </a:xfrm>
      </p:grpSpPr>
      <p:sp>
        <p:nvSpPr>
          <p:cNvPr id="41" name="Title 1"/>
          <p:cNvSpPr>
            <a:spLocks noGrp="1"/>
          </p:cNvSpPr>
          <p:nvPr>
            <p:ph type="title"/>
          </p:nvPr>
        </p:nvSpPr>
        <p:spPr>
          <a:xfrm>
            <a:off x="628650" y="273844"/>
            <a:ext cx="7886700" cy="994172"/>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N" sz="2800" dirty="0">
                <a:latin typeface="Calibri" panose="020F0502020204030204" pitchFamily="34" charset="0"/>
                <a:cs typeface="Calibri" panose="020F0502020204030204" pitchFamily="34" charset="0"/>
              </a:rPr>
              <a:t>Introduction to Vedas</a:t>
            </a:r>
            <a:endParaRPr lang="en-IN" sz="2800" dirty="0">
              <a:latin typeface="Calibri" panose="020F0502020204030204" pitchFamily="34" charset="0"/>
              <a:cs typeface="Calibri" panose="020F0502020204030204" pitchFamily="34" charset="0"/>
            </a:endParaRPr>
          </a:p>
        </p:txBody>
      </p:sp>
      <p:sp>
        <p:nvSpPr>
          <p:cNvPr id="42" name="Content Placeholder 2"/>
          <p:cNvSpPr txBox="1"/>
          <p:nvPr/>
        </p:nvSpPr>
        <p:spPr>
          <a:xfrm>
            <a:off x="628650" y="1268016"/>
            <a:ext cx="7996428" cy="3437859"/>
          </a:xfrm>
          <a:prstGeom prst="rect">
            <a:avLst/>
          </a:prstGeom>
          <a:noFill/>
          <a:ln>
            <a:noFill/>
          </a:ln>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fontAlgn="base">
              <a:lnSpc>
                <a:spcPct val="160000"/>
              </a:lnSpc>
              <a:buFont typeface="Arial" panose="020B0604020202020204" pitchFamily="34" charset="0"/>
              <a:buChar char="•"/>
            </a:pPr>
            <a:r>
              <a:rPr lang="en-US" sz="1800" dirty="0">
                <a:latin typeface="Calibri" panose="020F0502020204030204" pitchFamily="34" charset="0"/>
                <a:cs typeface="Calibri" panose="020F0502020204030204" pitchFamily="34" charset="0"/>
              </a:rPr>
              <a:t>Veda simply means “Knowledge”. It is a Sanskrit word from the root “Vid”, which means finding, knowing, acquiring, or understanding. What you acquire or understand is knowledge. The term Veda as a common noun means “knowledge”.</a:t>
            </a:r>
            <a:endParaRPr lang="en-US" sz="1800" dirty="0">
              <a:latin typeface="Calibri" panose="020F0502020204030204" pitchFamily="34" charset="0"/>
              <a:cs typeface="Calibri" panose="020F0502020204030204" pitchFamily="34" charset="0"/>
            </a:endParaRPr>
          </a:p>
          <a:p>
            <a:pPr fontAlgn="base">
              <a:lnSpc>
                <a:spcPct val="160000"/>
              </a:lnSpc>
              <a:buFont typeface="Arial" panose="020B0604020202020204" pitchFamily="34" charset="0"/>
              <a:buChar char="•"/>
            </a:pPr>
            <a:r>
              <a:rPr lang="en-US" sz="1800" dirty="0">
                <a:latin typeface="Calibri" panose="020F0502020204030204" pitchFamily="34" charset="0"/>
                <a:cs typeface="Calibri" panose="020F0502020204030204" pitchFamily="34" charset="0"/>
              </a:rPr>
              <a:t>The ideas, teachings, and practices described in the Vedas formed the basis for the six major schools of Hindu philosophy – Nyaya, </a:t>
            </a:r>
            <a:r>
              <a:rPr lang="en-US" sz="1800" dirty="0" err="1">
                <a:latin typeface="Calibri" panose="020F0502020204030204" pitchFamily="34" charset="0"/>
                <a:cs typeface="Calibri" panose="020F0502020204030204" pitchFamily="34" charset="0"/>
              </a:rPr>
              <a:t>Vaisheshika</a:t>
            </a:r>
            <a:r>
              <a:rPr lang="en-US" sz="1800" dirty="0">
                <a:latin typeface="Calibri" panose="020F0502020204030204" pitchFamily="34" charset="0"/>
                <a:cs typeface="Calibri" panose="020F0502020204030204" pitchFamily="34" charset="0"/>
              </a:rPr>
              <a:t>, Samkhya, Yoga, </a:t>
            </a:r>
            <a:r>
              <a:rPr lang="en-US" sz="1800" dirty="0" err="1">
                <a:latin typeface="Calibri" panose="020F0502020204030204" pitchFamily="34" charset="0"/>
                <a:cs typeface="Calibri" panose="020F0502020204030204" pitchFamily="34" charset="0"/>
              </a:rPr>
              <a:t>Mimamsa</a:t>
            </a:r>
            <a:r>
              <a:rPr lang="en-US" sz="1800" dirty="0">
                <a:latin typeface="Calibri" panose="020F0502020204030204" pitchFamily="34" charset="0"/>
                <a:cs typeface="Calibri" panose="020F0502020204030204" pitchFamily="34" charset="0"/>
              </a:rPr>
              <a:t>, and Vedanta.</a:t>
            </a:r>
            <a:endParaRPr lang="en-US" sz="1800" dirty="0">
              <a:latin typeface="Calibri" panose="020F0502020204030204" pitchFamily="34" charset="0"/>
              <a:cs typeface="Calibri" panose="020F0502020204030204" pitchFamily="34" charset="0"/>
            </a:endParaRPr>
          </a:p>
          <a:p>
            <a:pPr fontAlgn="base">
              <a:lnSpc>
                <a:spcPct val="160000"/>
              </a:lnSpc>
              <a:buFont typeface="Arial" panose="020B0604020202020204" pitchFamily="34" charset="0"/>
              <a:buChar char="•"/>
            </a:pPr>
            <a:r>
              <a:rPr lang="en-US" sz="1800" dirty="0">
                <a:latin typeface="Calibri" panose="020F0502020204030204" pitchFamily="34" charset="0"/>
                <a:cs typeface="Calibri" panose="020F0502020204030204" pitchFamily="34" charset="0"/>
              </a:rPr>
              <a:t>The Veda's are the four holiest books of making to the next thousands of years.</a:t>
            </a:r>
            <a:endParaRPr lang="en-US" sz="1800" dirty="0">
              <a:latin typeface="Calibri" panose="020F0502020204030204" pitchFamily="34" charset="0"/>
              <a:cs typeface="Calibri" panose="020F0502020204030204" pitchFamily="34" charset="0"/>
            </a:endParaRPr>
          </a:p>
          <a:p>
            <a:pPr fontAlgn="base">
              <a:lnSpc>
                <a:spcPct val="160000"/>
              </a:lnSpc>
              <a:buFont typeface="Arial" panose="020B0604020202020204" pitchFamily="34" charset="0"/>
              <a:buChar char="•"/>
            </a:pPr>
            <a:r>
              <a:rPr lang="en-US" sz="1800" dirty="0">
                <a:latin typeface="Calibri" panose="020F0502020204030204" pitchFamily="34" charset="0"/>
                <a:cs typeface="Calibri" panose="020F0502020204030204" pitchFamily="34" charset="0"/>
              </a:rPr>
              <a:t>All the </a:t>
            </a:r>
            <a:r>
              <a:rPr lang="en-US" sz="1800" dirty="0" err="1">
                <a:latin typeface="Calibri" panose="020F0502020204030204" pitchFamily="34" charset="0"/>
                <a:cs typeface="Calibri" panose="020F0502020204030204" pitchFamily="34" charset="0"/>
              </a:rPr>
              <a:t>vedas</a:t>
            </a:r>
            <a:r>
              <a:rPr lang="en-US" sz="1800" dirty="0">
                <a:latin typeface="Calibri" panose="020F0502020204030204" pitchFamily="34" charset="0"/>
                <a:cs typeface="Calibri" panose="020F0502020204030204" pitchFamily="34" charset="0"/>
              </a:rPr>
              <a:t>, as available today contains 20,500 mantras (</a:t>
            </a:r>
            <a:r>
              <a:rPr lang="en-US" sz="1800" dirty="0" err="1">
                <a:latin typeface="Calibri" panose="020F0502020204030204" pitchFamily="34" charset="0"/>
                <a:cs typeface="Calibri" panose="020F0502020204030204" pitchFamily="34" charset="0"/>
              </a:rPr>
              <a:t>versas</a:t>
            </a:r>
            <a:r>
              <a:rPr lang="en-US" sz="1800" dirty="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a:lnSpc>
                <a:spcPct val="160000"/>
              </a:lnSpc>
              <a:buFont typeface="Arial" panose="020B0604020202020204" pitchFamily="34" charset="0"/>
              <a:buChar char="•"/>
            </a:pPr>
            <a:endParaRPr lang="en-IN" sz="1800" dirty="0">
              <a:latin typeface="Calibri" panose="020F0502020204030204" pitchFamily="34" charset="0"/>
              <a:cs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28650" y="273844"/>
            <a:ext cx="7886700" cy="994172"/>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kumimoji="0" lang="en-US" sz="2400" i="0" u="none" strike="noStrike" kern="1200" cap="none" spc="0" normalizeH="0" baseline="0" noProof="0" dirty="0">
                <a:ln>
                  <a:noFill/>
                </a:ln>
                <a:effectLst/>
                <a:uLnTx/>
                <a:uFillTx/>
                <a:latin typeface="Bahnschrift" panose="020B0502040204020203" pitchFamily="34" charset="0"/>
                <a:cs typeface="Algerian" panose="04020705040A02060702" pitchFamily="82" charset="0"/>
              </a:rPr>
              <a:t>The </a:t>
            </a:r>
            <a:r>
              <a:rPr kumimoji="0" lang="en-US" sz="2400" i="0" u="none" strike="noStrike" kern="1200" cap="none" spc="0" normalizeH="0" baseline="0" noProof="0" dirty="0" err="1">
                <a:ln>
                  <a:noFill/>
                </a:ln>
                <a:effectLst/>
                <a:uLnTx/>
                <a:uFillTx/>
                <a:latin typeface="Bahnschrift" panose="020B0502040204020203" pitchFamily="34" charset="0"/>
                <a:cs typeface="Algerian" panose="04020705040A02060702" pitchFamily="82" charset="0"/>
              </a:rPr>
              <a:t>Aranyakas</a:t>
            </a:r>
            <a:r>
              <a:rPr kumimoji="0" lang="en-US" sz="2400" i="0" u="none" strike="noStrike" kern="1200" cap="none" spc="0" normalizeH="0" baseline="0" noProof="0" dirty="0">
                <a:ln>
                  <a:noFill/>
                </a:ln>
                <a:effectLst/>
                <a:uLnTx/>
                <a:uFillTx/>
                <a:latin typeface="Bahnschrift" panose="020B0502040204020203" pitchFamily="34" charset="0"/>
                <a:cs typeface="Algerian" panose="04020705040A02060702" pitchFamily="82" charset="0"/>
              </a:rPr>
              <a:t> and Upanishads</a:t>
            </a:r>
            <a:endParaRPr lang="en-IN" sz="1050" dirty="0">
              <a:latin typeface="Bahnschrift" panose="020B0502040204020203" pitchFamily="34" charset="0"/>
            </a:endParaRPr>
          </a:p>
        </p:txBody>
      </p:sp>
      <p:sp>
        <p:nvSpPr>
          <p:cNvPr id="4" name="TextBox 3"/>
          <p:cNvSpPr txBox="1"/>
          <p:nvPr/>
        </p:nvSpPr>
        <p:spPr>
          <a:xfrm>
            <a:off x="3288658" y="1377275"/>
            <a:ext cx="4572000" cy="677045"/>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50" indent="-171450" algn="l">
              <a:lnSpc>
                <a:spcPct val="150000"/>
              </a:lnSpc>
              <a:buFont typeface="Arial" panose="020B0604020202020204" pitchFamily="34" charset="0"/>
              <a:buChar char="•"/>
            </a:pPr>
            <a:r>
              <a:rPr lang="en-IN" dirty="0" err="1">
                <a:latin typeface="Calibri" panose="020F0502020204030204" pitchFamily="34" charset="0"/>
                <a:cs typeface="Calibri" panose="020F0502020204030204" pitchFamily="34" charset="0"/>
              </a:rPr>
              <a:t>Brihadaranyaka</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Madhyandina</a:t>
            </a:r>
            <a:r>
              <a:rPr lang="en-IN" dirty="0">
                <a:latin typeface="Calibri" panose="020F0502020204030204" pitchFamily="34" charset="0"/>
                <a:cs typeface="Calibri" panose="020F0502020204030204" pitchFamily="34" charset="0"/>
              </a:rPr>
              <a:t>)</a:t>
            </a:r>
            <a:endParaRPr lang="en-IN" i="0" dirty="0">
              <a:effectLst/>
              <a:latin typeface="Calibri" panose="020F0502020204030204" pitchFamily="34" charset="0"/>
              <a:cs typeface="Calibri" panose="020F0502020204030204" pitchFamily="34" charset="0"/>
            </a:endParaRPr>
          </a:p>
          <a:p>
            <a:pPr marL="171450" indent="-171450" algn="l">
              <a:lnSpc>
                <a:spcPct val="150000"/>
              </a:lnSpc>
              <a:buFont typeface="Arial" panose="020B0604020202020204" pitchFamily="34" charset="0"/>
              <a:buChar char="•"/>
            </a:pPr>
            <a:r>
              <a:rPr lang="en-IN" dirty="0" err="1">
                <a:latin typeface="Calibri" panose="020F0502020204030204" pitchFamily="34" charset="0"/>
                <a:cs typeface="Calibri" panose="020F0502020204030204" pitchFamily="34" charset="0"/>
              </a:rPr>
              <a:t>Brihadaranyaka</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Kanva</a:t>
            </a:r>
            <a:r>
              <a:rPr lang="en-IN" dirty="0">
                <a:latin typeface="Calibri" panose="020F0502020204030204" pitchFamily="34" charset="0"/>
                <a:cs typeface="Calibri" panose="020F0502020204030204" pitchFamily="34" charset="0"/>
              </a:rPr>
              <a:t>)</a:t>
            </a:r>
            <a:endParaRPr lang="en-IN" i="0" dirty="0">
              <a:effectLst/>
              <a:latin typeface="Calibri" panose="020F0502020204030204" pitchFamily="34" charset="0"/>
              <a:cs typeface="Calibri" panose="020F0502020204030204" pitchFamily="34" charset="0"/>
            </a:endParaRPr>
          </a:p>
        </p:txBody>
      </p:sp>
      <p:sp>
        <p:nvSpPr>
          <p:cNvPr id="6" name="Content Placeholder 2"/>
          <p:cNvSpPr txBox="1"/>
          <p:nvPr/>
        </p:nvSpPr>
        <p:spPr>
          <a:xfrm>
            <a:off x="1002658" y="2885388"/>
            <a:ext cx="3943350" cy="3263504"/>
          </a:xfrm>
          <a:prstGeom prst="rect">
            <a:avLst/>
          </a:prstGeom>
        </p:spPr>
        <p:txBody>
          <a:bodyPr>
            <a:normAutofit/>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lvl="1">
              <a:lnSpc>
                <a:spcPct val="150000"/>
              </a:lnSpc>
            </a:pPr>
            <a:r>
              <a:rPr lang="en-IN" sz="1200" b="1" dirty="0">
                <a:latin typeface="Arial" panose="020B0604020202020204" pitchFamily="34" charset="0"/>
              </a:rPr>
              <a:t>Shukla (White) Yajurveda</a:t>
            </a:r>
            <a:endParaRPr lang="en-IN" sz="1200" b="1" dirty="0">
              <a:latin typeface="Arial" panose="020B0604020202020204" pitchFamily="34" charset="0"/>
            </a:endParaRPr>
          </a:p>
          <a:p>
            <a:pPr marL="857250" lvl="2" indent="-171450">
              <a:lnSpc>
                <a:spcPct val="150000"/>
              </a:lnSpc>
              <a:buFont typeface="Arial" panose="020B0604020202020204" pitchFamily="34" charset="0"/>
              <a:buChar char="•"/>
            </a:pPr>
            <a:r>
              <a:rPr lang="en-IN" sz="1200" dirty="0" err="1">
                <a:latin typeface="Arial" panose="020B0604020202020204" pitchFamily="34" charset="0"/>
              </a:rPr>
              <a:t>Ishavasyopanishad</a:t>
            </a:r>
            <a:r>
              <a:rPr lang="en-IN" sz="1200" dirty="0">
                <a:latin typeface="Arial" panose="020B0604020202020204" pitchFamily="34" charset="0"/>
              </a:rPr>
              <a:t> (</a:t>
            </a:r>
            <a:r>
              <a:rPr lang="en-IN" sz="1200" dirty="0" err="1">
                <a:latin typeface="Arial" panose="020B0604020202020204" pitchFamily="34" charset="0"/>
              </a:rPr>
              <a:t>Madhyandina</a:t>
            </a:r>
            <a:r>
              <a:rPr lang="en-IN" sz="1200" dirty="0">
                <a:latin typeface="Arial" panose="020B0604020202020204" pitchFamily="34" charset="0"/>
              </a:rPr>
              <a:t>)</a:t>
            </a:r>
            <a:endParaRPr lang="en-IN" sz="1200" dirty="0">
              <a:latin typeface="Arial" panose="020B0604020202020204" pitchFamily="34" charset="0"/>
            </a:endParaRPr>
          </a:p>
          <a:p>
            <a:pPr marL="857250" lvl="2" indent="-171450">
              <a:lnSpc>
                <a:spcPct val="150000"/>
              </a:lnSpc>
              <a:buFont typeface="Arial" panose="020B0604020202020204" pitchFamily="34" charset="0"/>
              <a:buChar char="•"/>
            </a:pPr>
            <a:r>
              <a:rPr lang="en-IN" sz="1200" dirty="0" err="1">
                <a:latin typeface="Arial" panose="020B0604020202020204" pitchFamily="34" charset="0"/>
              </a:rPr>
              <a:t>Ishavasyopanishad</a:t>
            </a:r>
            <a:r>
              <a:rPr lang="en-IN" sz="1200" dirty="0">
                <a:latin typeface="Arial" panose="020B0604020202020204" pitchFamily="34" charset="0"/>
              </a:rPr>
              <a:t> (</a:t>
            </a:r>
            <a:r>
              <a:rPr lang="en-IN" sz="1200" dirty="0" err="1">
                <a:latin typeface="Arial" panose="020B0604020202020204" pitchFamily="34" charset="0"/>
              </a:rPr>
              <a:t>Kanva</a:t>
            </a:r>
            <a:r>
              <a:rPr lang="en-IN" sz="1200" dirty="0">
                <a:latin typeface="Arial" panose="020B0604020202020204" pitchFamily="34" charset="0"/>
              </a:rPr>
              <a:t>)</a:t>
            </a:r>
            <a:endParaRPr lang="en-IN" sz="1200" dirty="0">
              <a:latin typeface="Arial" panose="020B0604020202020204" pitchFamily="34" charset="0"/>
            </a:endParaRPr>
          </a:p>
          <a:p>
            <a:pPr marL="1200150" lvl="3" indent="-171450">
              <a:lnSpc>
                <a:spcPct val="150000"/>
              </a:lnSpc>
              <a:buFont typeface="Arial" panose="020B0604020202020204" pitchFamily="34" charset="0"/>
              <a:buChar char="•"/>
            </a:pPr>
            <a:r>
              <a:rPr lang="en-IN" sz="1200" dirty="0" err="1">
                <a:latin typeface="Arial" panose="020B0604020202020204" pitchFamily="34" charset="0"/>
              </a:rPr>
              <a:t>Brihadaranyakopanishad</a:t>
            </a:r>
            <a:r>
              <a:rPr lang="en-IN" sz="1200" dirty="0">
                <a:latin typeface="Arial" panose="020B0604020202020204" pitchFamily="34" charset="0"/>
              </a:rPr>
              <a:t> (</a:t>
            </a:r>
            <a:r>
              <a:rPr lang="en-IN" sz="1200" dirty="0" err="1">
                <a:latin typeface="Arial" panose="020B0604020202020204" pitchFamily="34" charset="0"/>
              </a:rPr>
              <a:t>Madhyandina</a:t>
            </a:r>
            <a:r>
              <a:rPr lang="en-IN" sz="1200" dirty="0">
                <a:latin typeface="Arial" panose="020B0604020202020204" pitchFamily="34" charset="0"/>
              </a:rPr>
              <a:t>)</a:t>
            </a:r>
            <a:endParaRPr lang="en-IN" sz="1200" dirty="0">
              <a:latin typeface="Arial" panose="020B0604020202020204" pitchFamily="34" charset="0"/>
            </a:endParaRPr>
          </a:p>
          <a:p>
            <a:pPr marL="1200150" lvl="3" indent="-171450">
              <a:lnSpc>
                <a:spcPct val="150000"/>
              </a:lnSpc>
              <a:buFont typeface="Arial" panose="020B0604020202020204" pitchFamily="34" charset="0"/>
              <a:buChar char="•"/>
            </a:pPr>
            <a:r>
              <a:rPr lang="en-IN" sz="1200" dirty="0" err="1">
                <a:latin typeface="Arial" panose="020B0604020202020204" pitchFamily="34" charset="0"/>
              </a:rPr>
              <a:t>Brihadaranyakopanishad</a:t>
            </a:r>
            <a:r>
              <a:rPr lang="en-IN" sz="1200" dirty="0">
                <a:latin typeface="Arial" panose="020B0604020202020204" pitchFamily="34" charset="0"/>
              </a:rPr>
              <a:t> (</a:t>
            </a:r>
            <a:r>
              <a:rPr lang="en-IN" sz="1200" dirty="0" err="1">
                <a:latin typeface="Arial" panose="020B0604020202020204" pitchFamily="34" charset="0"/>
              </a:rPr>
              <a:t>Kanva</a:t>
            </a:r>
            <a:r>
              <a:rPr lang="en-IN" sz="1200" dirty="0">
                <a:latin typeface="Arial" panose="020B0604020202020204" pitchFamily="34" charset="0"/>
              </a:rPr>
              <a:t>)</a:t>
            </a:r>
            <a:endParaRPr lang="en-IN" sz="1200" dirty="0">
              <a:latin typeface="Arial" panose="020B0604020202020204" pitchFamily="34" charset="0"/>
            </a:endParaRPr>
          </a:p>
          <a:p>
            <a:pPr>
              <a:lnSpc>
                <a:spcPct val="150000"/>
              </a:lnSpc>
            </a:pPr>
            <a:endParaRPr lang="en-IN" sz="1200" dirty="0"/>
          </a:p>
        </p:txBody>
      </p:sp>
      <p:sp>
        <p:nvSpPr>
          <p:cNvPr id="7" name="TextBox 6"/>
          <p:cNvSpPr txBox="1"/>
          <p:nvPr/>
        </p:nvSpPr>
        <p:spPr>
          <a:xfrm>
            <a:off x="1002658" y="1186229"/>
            <a:ext cx="4572000" cy="382092"/>
          </a:xfrm>
          <a:prstGeom prst="rect">
            <a:avLst/>
          </a:prstGeom>
          <a:noFill/>
        </p:spPr>
        <p:txBody>
          <a:bodyPr wrap="square">
            <a:spAutoFit/>
          </a:bodyPr>
          <a:lstStyle/>
          <a:p>
            <a:pPr algn="l" rtl="0">
              <a:lnSpc>
                <a:spcPct val="150000"/>
              </a:lnSpc>
            </a:pPr>
            <a:r>
              <a:rPr lang="en-IN" dirty="0" err="1">
                <a:latin typeface="Calibri" panose="020F0502020204030204" pitchFamily="34" charset="0"/>
                <a:cs typeface="Calibri" panose="020F0502020204030204" pitchFamily="34" charset="0"/>
              </a:rPr>
              <a:t>Aranyaka</a:t>
            </a:r>
            <a:r>
              <a:rPr lang="en-IN" i="0" dirty="0" err="1">
                <a:effectLst/>
                <a:latin typeface="Calibri" panose="020F0502020204030204" pitchFamily="34" charset="0"/>
                <a:cs typeface="Calibri" panose="020F0502020204030204" pitchFamily="34" charset="0"/>
              </a:rPr>
              <a:t>s</a:t>
            </a:r>
            <a:r>
              <a:rPr lang="en-IN" i="0" dirty="0">
                <a:effectLst/>
                <a:latin typeface="Calibri" panose="020F0502020204030204" pitchFamily="34" charset="0"/>
                <a:cs typeface="Calibri" panose="020F0502020204030204" pitchFamily="34" charset="0"/>
              </a:rPr>
              <a:t> of Yajurveda :</a:t>
            </a:r>
            <a:endParaRPr lang="en-IN" i="0" dirty="0">
              <a:effectLst/>
              <a:latin typeface="Calibri" panose="020F0502020204030204" pitchFamily="34" charset="0"/>
              <a:cs typeface="Calibri" panose="020F0502020204030204" pitchFamily="34" charset="0"/>
            </a:endParaRPr>
          </a:p>
        </p:txBody>
      </p:sp>
      <p:sp>
        <p:nvSpPr>
          <p:cNvPr id="8" name="TextBox 7"/>
          <p:cNvSpPr txBox="1"/>
          <p:nvPr/>
        </p:nvSpPr>
        <p:spPr>
          <a:xfrm>
            <a:off x="1002658" y="2236880"/>
            <a:ext cx="4572000" cy="382092"/>
          </a:xfrm>
          <a:prstGeom prst="rect">
            <a:avLst/>
          </a:prstGeom>
          <a:noFill/>
        </p:spPr>
        <p:txBody>
          <a:bodyPr wrap="square">
            <a:spAutoFit/>
          </a:bodyPr>
          <a:lstStyle/>
          <a:p>
            <a:pPr algn="l" rtl="0">
              <a:lnSpc>
                <a:spcPct val="150000"/>
              </a:lnSpc>
            </a:pPr>
            <a:r>
              <a:rPr lang="en-IN" dirty="0">
                <a:latin typeface="Calibri" panose="020F0502020204030204" pitchFamily="34" charset="0"/>
                <a:cs typeface="Calibri" panose="020F0502020204030204" pitchFamily="34" charset="0"/>
              </a:rPr>
              <a:t>Upanishads</a:t>
            </a:r>
            <a:r>
              <a:rPr lang="en-IN" i="0" dirty="0">
                <a:effectLst/>
                <a:latin typeface="Calibri" panose="020F0502020204030204" pitchFamily="34" charset="0"/>
                <a:cs typeface="Calibri" panose="020F0502020204030204" pitchFamily="34" charset="0"/>
              </a:rPr>
              <a:t> of Yajurveda :</a:t>
            </a:r>
            <a:endParaRPr lang="en-IN" i="0" dirty="0">
              <a:effectLst/>
              <a:latin typeface="Calibri" panose="020F0502020204030204" pitchFamily="34" charset="0"/>
              <a:cs typeface="Calibri" panose="020F0502020204030204" pitchFamily="34" charset="0"/>
            </a:endParaRPr>
          </a:p>
        </p:txBody>
      </p:sp>
      <p:sp>
        <p:nvSpPr>
          <p:cNvPr id="9" name="Content Placeholder 2"/>
          <p:cNvSpPr txBox="1"/>
          <p:nvPr/>
        </p:nvSpPr>
        <p:spPr>
          <a:xfrm>
            <a:off x="4790178" y="2866211"/>
            <a:ext cx="3943350" cy="3263504"/>
          </a:xfrm>
          <a:prstGeom prst="rect">
            <a:avLst/>
          </a:prstGeom>
        </p:spPr>
        <p:txBody>
          <a:bodyPr>
            <a:normAutofit/>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lvl="1">
              <a:lnSpc>
                <a:spcPct val="150000"/>
              </a:lnSpc>
            </a:pPr>
            <a:r>
              <a:rPr lang="en-IN" sz="1200" b="1" dirty="0">
                <a:latin typeface="Arial" panose="020B0604020202020204" pitchFamily="34" charset="0"/>
              </a:rPr>
              <a:t>Krishna (Black) Yajurveda</a:t>
            </a:r>
            <a:endParaRPr lang="en-IN" sz="1200" b="1" dirty="0">
              <a:latin typeface="Arial" panose="020B0604020202020204" pitchFamily="34" charset="0"/>
            </a:endParaRPr>
          </a:p>
          <a:p>
            <a:pPr marL="900430" lvl="2" indent="-214630">
              <a:lnSpc>
                <a:spcPct val="150000"/>
              </a:lnSpc>
              <a:buFont typeface="Arial" panose="020B0604020202020204" pitchFamily="34" charset="0"/>
              <a:buChar char="•"/>
            </a:pPr>
            <a:r>
              <a:rPr lang="en-IN" sz="1200" dirty="0" err="1">
                <a:latin typeface="Arial" panose="020B0604020202020204" pitchFamily="34" charset="0"/>
              </a:rPr>
              <a:t>Taittiriyopanishad</a:t>
            </a:r>
            <a:endParaRPr lang="en-IN" sz="1200" dirty="0">
              <a:latin typeface="Arial" panose="020B0604020202020204" pitchFamily="34" charset="0"/>
            </a:endParaRPr>
          </a:p>
          <a:p>
            <a:pPr marL="900430" lvl="2" indent="-214630">
              <a:lnSpc>
                <a:spcPct val="150000"/>
              </a:lnSpc>
              <a:buFont typeface="Arial" panose="020B0604020202020204" pitchFamily="34" charset="0"/>
              <a:buChar char="•"/>
            </a:pPr>
            <a:r>
              <a:rPr lang="en-IN" sz="1200" dirty="0" err="1">
                <a:latin typeface="Arial" panose="020B0604020202020204" pitchFamily="34" charset="0"/>
              </a:rPr>
              <a:t>Shvetashvataropanishad</a:t>
            </a:r>
            <a:endParaRPr lang="en-IN" sz="1200" dirty="0">
              <a:latin typeface="Arial" panose="020B0604020202020204" pitchFamily="34" charset="0"/>
            </a:endParaRPr>
          </a:p>
          <a:p>
            <a:pPr marL="900430" lvl="2" indent="-214630">
              <a:lnSpc>
                <a:spcPct val="150000"/>
              </a:lnSpc>
              <a:buFont typeface="Arial" panose="020B0604020202020204" pitchFamily="34" charset="0"/>
              <a:buChar char="•"/>
            </a:pPr>
            <a:r>
              <a:rPr lang="en-IN" sz="1200" dirty="0" err="1">
                <a:latin typeface="Arial" panose="020B0604020202020204" pitchFamily="34" charset="0"/>
              </a:rPr>
              <a:t>Maitrayaniopnishad</a:t>
            </a:r>
            <a:endParaRPr lang="en-IN" sz="1200" dirty="0">
              <a:latin typeface="Arial" panose="020B0604020202020204" pitchFamily="34" charset="0"/>
            </a:endParaRPr>
          </a:p>
          <a:p>
            <a:pPr marL="900430" lvl="2" indent="-214630">
              <a:lnSpc>
                <a:spcPct val="150000"/>
              </a:lnSpc>
              <a:buFont typeface="Arial" panose="020B0604020202020204" pitchFamily="34" charset="0"/>
              <a:buChar char="•"/>
            </a:pPr>
            <a:r>
              <a:rPr lang="en-IN" sz="1200" dirty="0" err="1">
                <a:latin typeface="Arial" panose="020B0604020202020204" pitchFamily="34" charset="0"/>
              </a:rPr>
              <a:t>Kathakopanishad</a:t>
            </a:r>
            <a:endParaRPr lang="en-IN" sz="1200" dirty="0">
              <a:latin typeface="Arial" panose="020B0604020202020204" pitchFamily="34" charset="0"/>
            </a:endParaRPr>
          </a:p>
          <a:p>
            <a:pPr marL="900430" lvl="2" indent="-214630">
              <a:lnSpc>
                <a:spcPct val="150000"/>
              </a:lnSpc>
              <a:buFont typeface="Arial" panose="020B0604020202020204" pitchFamily="34" charset="0"/>
              <a:buChar char="•"/>
            </a:pPr>
            <a:r>
              <a:rPr lang="en-IN" sz="1200" dirty="0" err="1">
                <a:latin typeface="Arial" panose="020B0604020202020204" pitchFamily="34" charset="0"/>
              </a:rPr>
              <a:t>Kathopanisad</a:t>
            </a:r>
            <a:endParaRPr lang="en-IN" sz="1200" dirty="0">
              <a:latin typeface="Arial" panose="020B0604020202020204" pitchFamily="34" charset="0"/>
            </a:endParaRPr>
          </a:p>
          <a:p>
            <a:pPr>
              <a:lnSpc>
                <a:spcPct val="150000"/>
              </a:lnSpc>
            </a:pPr>
            <a:endParaRPr lang="en-IN"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Beginner's Guide to the 7 Chakras - About Meditation"/>
          <p:cNvPicPr>
            <a:picLocks noChangeAspect="1" noChangeArrowheads="1"/>
          </p:cNvPicPr>
          <p:nvPr/>
        </p:nvPicPr>
        <p:blipFill rotWithShape="1">
          <a:blip r:embed="rId1">
            <a:extLst>
              <a:ext uri="{28A0092B-C50C-407E-A947-70E740481C1C}">
                <a14:useLocalDpi xmlns:a14="http://schemas.microsoft.com/office/drawing/2010/main" val="0"/>
              </a:ext>
            </a:extLst>
          </a:blip>
          <a:srcRect l="-57" t="3474" r="-57" b="5331"/>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43682" y="51435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12" name="Title 1"/>
          <p:cNvSpPr>
            <a:spLocks noGrp="1"/>
          </p:cNvSpPr>
          <p:nvPr>
            <p:ph type="title"/>
          </p:nvPr>
        </p:nvSpPr>
        <p:spPr>
          <a:xfrm>
            <a:off x="6024282" y="1893346"/>
            <a:ext cx="2483202" cy="1061190"/>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300" dirty="0">
                <a:latin typeface="Calibri" panose="020F0502020204030204" pitchFamily="34" charset="0"/>
                <a:cs typeface="Calibri" panose="020F0502020204030204" pitchFamily="34" charset="0"/>
              </a:rPr>
              <a:t>SAMA VEDA</a:t>
            </a:r>
            <a:endParaRPr lang="en-IN" dirty="0">
              <a:latin typeface="Calibri" panose="020F0502020204030204" pitchFamily="34" charset="0"/>
              <a:cs typeface="Calibri" panose="020F0502020204030204" pitchFamily="34" charset="0"/>
            </a:endParaRPr>
          </a:p>
        </p:txBody>
      </p:sp>
      <p:pic>
        <p:nvPicPr>
          <p:cNvPr id="6146" name="Picture 2" descr="Samaveda - An Introductory Note | Cultural Samvaad| Indian Culture and  Herit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3961" y="1219310"/>
            <a:ext cx="3498039" cy="2704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p:nvPr/>
        </p:nvSpPr>
        <p:spPr>
          <a:xfrm>
            <a:off x="760767" y="514068"/>
            <a:ext cx="7622465" cy="4115364"/>
          </a:xfrm>
          <a:prstGeom prst="rect">
            <a:avLst/>
          </a:prstGeom>
        </p:spPr>
        <p:txBody>
          <a:bodyPr>
            <a:normAutofit/>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Sama Veda (“Melody Knowledge” or “Song Knowledge”) is a work of liturgical songs, chants, and texts meant to be sung. </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content is almost wholly derived from the Rig Veda mantras (</a:t>
            </a:r>
            <a:r>
              <a:rPr lang="en-US" dirty="0" err="1">
                <a:latin typeface="Calibri" panose="020F0502020204030204" pitchFamily="34" charset="0"/>
                <a:cs typeface="Calibri" panose="020F0502020204030204" pitchFamily="34" charset="0"/>
              </a:rPr>
              <a:t>riks</a:t>
            </a:r>
            <a:r>
              <a:rPr lang="en-US" dirty="0">
                <a:latin typeface="Calibri" panose="020F0502020204030204" pitchFamily="34" charset="0"/>
                <a:cs typeface="Calibri" panose="020F0502020204030204" pitchFamily="34" charset="0"/>
              </a:rPr>
              <a:t>) and, as some scholars have observed, the Rig Veda serves as the lyrics to the melodies of the Sama Veda.</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 It is comprised of 1,549 verses and divided into two sections: the </a:t>
            </a:r>
            <a:r>
              <a:rPr lang="en-US" i="1" dirty="0" err="1">
                <a:latin typeface="Calibri" panose="020F0502020204030204" pitchFamily="34" charset="0"/>
                <a:cs typeface="Calibri" panose="020F0502020204030204" pitchFamily="34" charset="0"/>
              </a:rPr>
              <a:t>gana</a:t>
            </a:r>
            <a:r>
              <a:rPr lang="en-US" dirty="0">
                <a:latin typeface="Calibri" panose="020F0502020204030204" pitchFamily="34" charset="0"/>
                <a:cs typeface="Calibri" panose="020F0502020204030204" pitchFamily="34" charset="0"/>
              </a:rPr>
              <a:t> (melodies) and the </a:t>
            </a:r>
            <a:r>
              <a:rPr lang="en-US" i="1" dirty="0" err="1">
                <a:latin typeface="Calibri" panose="020F0502020204030204" pitchFamily="34" charset="0"/>
                <a:cs typeface="Calibri" panose="020F0502020204030204" pitchFamily="34" charset="0"/>
              </a:rPr>
              <a:t>arcika</a:t>
            </a:r>
            <a:r>
              <a:rPr lang="en-US" dirty="0">
                <a:latin typeface="Calibri" panose="020F0502020204030204" pitchFamily="34" charset="0"/>
                <a:cs typeface="Calibri" panose="020F0502020204030204" pitchFamily="34" charset="0"/>
              </a:rPr>
              <a:t> (verses). </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err="1">
                <a:latin typeface="Calibri" panose="020F0502020204030204" pitchFamily="34" charset="0"/>
                <a:cs typeface="Calibri" panose="020F0502020204030204" pitchFamily="34" charset="0"/>
              </a:rPr>
              <a:t>Samas</a:t>
            </a:r>
            <a:r>
              <a:rPr lang="en-US" dirty="0">
                <a:latin typeface="Calibri" panose="020F0502020204030204" pitchFamily="34" charset="0"/>
                <a:cs typeface="Calibri" panose="020F0502020204030204" pitchFamily="34" charset="0"/>
              </a:rPr>
              <a:t> are those mantras of Rig Veda which had been set to the tunes as prescribed by special treatises.</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According to one calculation there are 1,875 </a:t>
            </a:r>
            <a:r>
              <a:rPr lang="en-US" dirty="0" err="1">
                <a:latin typeface="Calibri" panose="020F0502020204030204" pitchFamily="34" charset="0"/>
                <a:cs typeface="Calibri" panose="020F0502020204030204" pitchFamily="34" charset="0"/>
              </a:rPr>
              <a:t>Riks</a:t>
            </a:r>
            <a:r>
              <a:rPr lang="en-US" dirty="0">
                <a:latin typeface="Calibri" panose="020F0502020204030204" pitchFamily="34" charset="0"/>
                <a:cs typeface="Calibri" panose="020F0502020204030204" pitchFamily="34" charset="0"/>
              </a:rPr>
              <a:t> and 2,639 </a:t>
            </a:r>
            <a:r>
              <a:rPr lang="en-US" dirty="0" err="1">
                <a:latin typeface="Calibri" panose="020F0502020204030204" pitchFamily="34" charset="0"/>
                <a:cs typeface="Calibri" panose="020F0502020204030204" pitchFamily="34" charset="0"/>
              </a:rPr>
              <a:t>samas</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melodies are thought to encourage dance which, combined with the words, elevates the soul.</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Sama Veda has around thousand </a:t>
            </a:r>
            <a:r>
              <a:rPr lang="en-US" dirty="0" err="1">
                <a:latin typeface="Calibri" panose="020F0502020204030204" pitchFamily="34" charset="0"/>
                <a:cs typeface="Calibri" panose="020F0502020204030204" pitchFamily="34" charset="0"/>
              </a:rPr>
              <a:t>shakas</a:t>
            </a:r>
            <a:r>
              <a:rPr lang="en-US" dirty="0">
                <a:latin typeface="Calibri" panose="020F0502020204030204" pitchFamily="34" charset="0"/>
                <a:cs typeface="Calibri" panose="020F0502020204030204" pitchFamily="34" charset="0"/>
              </a:rPr>
              <a:t> (branches) of which only 13 are discovered so far. These 13 are the names of the teachers who are responsible for their recension. </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Three of those </a:t>
            </a:r>
            <a:r>
              <a:rPr lang="en-US" dirty="0" err="1">
                <a:latin typeface="Calibri" panose="020F0502020204030204" pitchFamily="34" charset="0"/>
                <a:cs typeface="Calibri" panose="020F0502020204030204" pitchFamily="34" charset="0"/>
              </a:rPr>
              <a:t>shakas</a:t>
            </a:r>
            <a:r>
              <a:rPr lang="en-US" dirty="0">
                <a:latin typeface="Calibri" panose="020F0502020204030204" pitchFamily="34" charset="0"/>
                <a:cs typeface="Calibri" panose="020F0502020204030204" pitchFamily="34" charset="0"/>
              </a:rPr>
              <a:t> are extant now. They are </a:t>
            </a:r>
            <a:r>
              <a:rPr lang="en-US" dirty="0" err="1">
                <a:latin typeface="Calibri" panose="020F0502020204030204" pitchFamily="34" charset="0"/>
                <a:cs typeface="Calibri" panose="020F0502020204030204" pitchFamily="34" charset="0"/>
              </a:rPr>
              <a:t>Jaiminyasakha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Kauthumasakha</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Ranayaniyasakha</a:t>
            </a:r>
            <a:r>
              <a:rPr lang="en-US" dirty="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sic in Sama Veda | sreenivasarao's blog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9810" y="1075765"/>
            <a:ext cx="3384380" cy="1243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26215" y="2464174"/>
            <a:ext cx="7491569" cy="2553135"/>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b="0" i="0" dirty="0">
                <a:solidFill>
                  <a:srgbClr val="202122"/>
                </a:solidFill>
                <a:effectLst/>
                <a:latin typeface="Calibri" panose="020F0502020204030204" pitchFamily="34" charset="0"/>
                <a:cs typeface="Calibri" panose="020F0502020204030204" pitchFamily="34" charset="0"/>
              </a:rPr>
              <a:t>Samaveda </a:t>
            </a:r>
            <a:r>
              <a:rPr lang="en-US" b="0" i="0" dirty="0" err="1">
                <a:solidFill>
                  <a:srgbClr val="202122"/>
                </a:solidFill>
                <a:effectLst/>
                <a:latin typeface="Calibri" panose="020F0502020204030204" pitchFamily="34" charset="0"/>
                <a:cs typeface="Calibri" panose="020F0502020204030204" pitchFamily="34" charset="0"/>
              </a:rPr>
              <a:t>samhitha</a:t>
            </a:r>
            <a:r>
              <a:rPr lang="en-US" b="0" i="0" dirty="0">
                <a:solidFill>
                  <a:srgbClr val="202122"/>
                </a:solidFill>
                <a:effectLst/>
                <a:latin typeface="Calibri" panose="020F0502020204030204" pitchFamily="34" charset="0"/>
                <a:cs typeface="Calibri" panose="020F0502020204030204" pitchFamily="34" charset="0"/>
              </a:rPr>
              <a:t> is not meant to be </a:t>
            </a:r>
            <a:r>
              <a:rPr lang="en-US" b="0" i="1" dirty="0">
                <a:solidFill>
                  <a:srgbClr val="202122"/>
                </a:solidFill>
                <a:effectLst/>
                <a:latin typeface="Calibri" panose="020F0502020204030204" pitchFamily="34" charset="0"/>
                <a:cs typeface="Calibri" panose="020F0502020204030204" pitchFamily="34" charset="0"/>
              </a:rPr>
              <a:t>read</a:t>
            </a:r>
            <a:r>
              <a:rPr lang="en-US" b="0" i="0" dirty="0">
                <a:solidFill>
                  <a:srgbClr val="202122"/>
                </a:solidFill>
                <a:effectLst/>
                <a:latin typeface="Calibri" panose="020F0502020204030204" pitchFamily="34" charset="0"/>
                <a:cs typeface="Calibri" panose="020F0502020204030204" pitchFamily="34" charset="0"/>
              </a:rPr>
              <a:t> as a text, it is like a musical score sheet that must be </a:t>
            </a:r>
            <a:r>
              <a:rPr lang="en-US" b="0" i="1" dirty="0">
                <a:solidFill>
                  <a:srgbClr val="202122"/>
                </a:solidFill>
                <a:effectLst/>
                <a:latin typeface="Calibri" panose="020F0502020204030204" pitchFamily="34" charset="0"/>
                <a:cs typeface="Calibri" panose="020F0502020204030204" pitchFamily="34" charset="0"/>
              </a:rPr>
              <a:t>heard</a:t>
            </a:r>
            <a:r>
              <a:rPr lang="en-US" b="0" i="0" dirty="0">
                <a:solidFill>
                  <a:srgbClr val="202122"/>
                </a:solidFill>
                <a:effectLst/>
                <a:latin typeface="Calibri" panose="020F0502020204030204" pitchFamily="34" charset="0"/>
                <a:cs typeface="Calibri" panose="020F0502020204030204" pitchFamily="34" charset="0"/>
              </a:rPr>
              <a:t>.</a:t>
            </a:r>
            <a:endParaRPr lang="en-US" b="0" i="0" dirty="0">
              <a:solidFill>
                <a:srgbClr val="202122"/>
              </a:solidFill>
              <a:effectLst/>
              <a:latin typeface="Calibri" panose="020F0502020204030204" pitchFamily="34" charset="0"/>
              <a:cs typeface="Calibri" panose="020F0502020204030204" pitchFamily="34" charset="0"/>
            </a:endParaRPr>
          </a:p>
          <a:p>
            <a:pPr marL="285750" indent="-285750" algn="l" fontAlgn="base">
              <a:lnSpc>
                <a:spcPct val="150000"/>
              </a:lnSpc>
              <a:buFont typeface="Arial" panose="020B0604020202020204" pitchFamily="34" charset="0"/>
              <a:buChar char="•"/>
            </a:pPr>
            <a:r>
              <a:rPr lang="en-US" b="0" i="0" dirty="0">
                <a:solidFill>
                  <a:srgbClr val="3A3A3A"/>
                </a:solidFill>
                <a:effectLst/>
                <a:latin typeface="Calibri" panose="020F0502020204030204" pitchFamily="34" charset="0"/>
                <a:cs typeface="Calibri" panose="020F0502020204030204" pitchFamily="34" charset="0"/>
              </a:rPr>
              <a:t>A vast majority of Sama Veda Samhita has been dedicated to the praise of Agni, Indra, and Soma.</a:t>
            </a:r>
            <a:endParaRPr lang="en-US" b="0" i="0" dirty="0">
              <a:solidFill>
                <a:srgbClr val="3A3A3A"/>
              </a:solidFill>
              <a:effectLst/>
              <a:latin typeface="Calibri" panose="020F0502020204030204" pitchFamily="34" charset="0"/>
              <a:cs typeface="Calibri" panose="020F0502020204030204" pitchFamily="34" charset="0"/>
            </a:endParaRPr>
          </a:p>
          <a:p>
            <a:pPr marL="285750" indent="-285750" algn="l" fontAlgn="base">
              <a:lnSpc>
                <a:spcPct val="150000"/>
              </a:lnSpc>
              <a:buFont typeface="Arial" panose="020B0604020202020204" pitchFamily="34" charset="0"/>
              <a:buChar char="•"/>
            </a:pPr>
            <a:r>
              <a:rPr lang="en-US" b="0" i="0" dirty="0">
                <a:solidFill>
                  <a:srgbClr val="3A3A3A"/>
                </a:solidFill>
                <a:effectLst/>
                <a:latin typeface="Calibri" panose="020F0502020204030204" pitchFamily="34" charset="0"/>
                <a:cs typeface="Calibri" panose="020F0502020204030204" pitchFamily="34" charset="0"/>
              </a:rPr>
              <a:t>The </a:t>
            </a:r>
            <a:r>
              <a:rPr lang="en-US" b="0" i="0" dirty="0" err="1">
                <a:solidFill>
                  <a:srgbClr val="3A3A3A"/>
                </a:solidFill>
                <a:effectLst/>
                <a:latin typeface="Calibri" panose="020F0502020204030204" pitchFamily="34" charset="0"/>
                <a:cs typeface="Calibri" panose="020F0502020204030204" pitchFamily="34" charset="0"/>
              </a:rPr>
              <a:t>veda</a:t>
            </a:r>
            <a:r>
              <a:rPr lang="en-US" b="0" i="0" dirty="0">
                <a:solidFill>
                  <a:srgbClr val="3A3A3A"/>
                </a:solidFill>
                <a:effectLst/>
                <a:latin typeface="Calibri" panose="020F0502020204030204" pitchFamily="34" charset="0"/>
                <a:cs typeface="Calibri" panose="020F0502020204030204" pitchFamily="34" charset="0"/>
              </a:rPr>
              <a:t> also contains a Brahmana, which describes the necessary procedures that are to be followed before as well as during the chanting of the Samaveda Samhita.</a:t>
            </a:r>
            <a:endParaRPr lang="en-US" b="0" i="0" dirty="0">
              <a:solidFill>
                <a:srgbClr val="3A3A3A"/>
              </a:solidFill>
              <a:effectLst/>
              <a:latin typeface="Calibri" panose="020F0502020204030204" pitchFamily="34" charset="0"/>
              <a:cs typeface="Calibri" panose="020F0502020204030204" pitchFamily="34" charset="0"/>
            </a:endParaRPr>
          </a:p>
          <a:p>
            <a:pPr marL="285750" indent="-285750" algn="l" fontAlgn="base">
              <a:lnSpc>
                <a:spcPct val="150000"/>
              </a:lnSpc>
              <a:buFont typeface="Arial" panose="020B0604020202020204" pitchFamily="34" charset="0"/>
              <a:buChar char="•"/>
            </a:pPr>
            <a:r>
              <a:rPr lang="en-US" b="0" i="0" dirty="0">
                <a:solidFill>
                  <a:srgbClr val="3A3A3A"/>
                </a:solidFill>
                <a:effectLst/>
                <a:latin typeface="Calibri" panose="020F0502020204030204" pitchFamily="34" charset="0"/>
                <a:cs typeface="Calibri" panose="020F0502020204030204" pitchFamily="34" charset="0"/>
              </a:rPr>
              <a:t>It sets the standards for the proper recitation of the Samhita. It also contains topics centering on social customs as well as countering bad omens.</a:t>
            </a:r>
            <a:endParaRPr lang="en-US" b="0" i="0" dirty="0">
              <a:solidFill>
                <a:srgbClr val="3A3A3A"/>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IN" dirty="0">
              <a:latin typeface="Calibri" panose="020F0502020204030204" pitchFamily="34" charset="0"/>
              <a:cs typeface="Calibri" panose="020F0502020204030204" pitchFamily="34" charset="0"/>
            </a:endParaRPr>
          </a:p>
        </p:txBody>
      </p:sp>
      <p:sp>
        <p:nvSpPr>
          <p:cNvPr id="5" name="Title 1"/>
          <p:cNvSpPr>
            <a:spLocks noGrp="1"/>
          </p:cNvSpPr>
          <p:nvPr>
            <p:ph type="title"/>
          </p:nvPr>
        </p:nvSpPr>
        <p:spPr>
          <a:xfrm>
            <a:off x="628650" y="273844"/>
            <a:ext cx="7886700" cy="801921"/>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000" dirty="0">
                <a:latin typeface="Bahnschrift" panose="020B0502040204020203" pitchFamily="34" charset="0"/>
              </a:rPr>
              <a:t>The </a:t>
            </a:r>
            <a:r>
              <a:rPr lang="en-US" sz="2000" dirty="0" err="1">
                <a:latin typeface="Bahnschrift" panose="020B0502040204020203" pitchFamily="34" charset="0"/>
              </a:rPr>
              <a:t>Samhithas</a:t>
            </a:r>
            <a:endParaRPr lang="en-IN" sz="2000" dirty="0">
              <a:latin typeface="Bahnschrift" panose="020B0502040204020203"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3"/>
          <p:cNvSpPr txBox="1"/>
          <p:nvPr/>
        </p:nvSpPr>
        <p:spPr>
          <a:xfrm>
            <a:off x="1015925" y="1244921"/>
            <a:ext cx="5140778" cy="3000791"/>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a:lnSpc>
                <a:spcPct val="150000"/>
              </a:lnSpc>
            </a:pPr>
            <a:r>
              <a:rPr lang="en-IN" sz="1500" b="1" dirty="0">
                <a:latin typeface="Calibri" panose="020F0502020204030204" pitchFamily="34" charset="0"/>
                <a:cs typeface="Calibri" panose="020F0502020204030204" pitchFamily="34" charset="0"/>
              </a:rPr>
              <a:t>Brahmanas of </a:t>
            </a:r>
            <a:r>
              <a:rPr lang="en-IN" sz="1500" b="1" dirty="0" err="1">
                <a:latin typeface="Calibri" panose="020F0502020204030204" pitchFamily="34" charset="0"/>
                <a:cs typeface="Calibri" panose="020F0502020204030204" pitchFamily="34" charset="0"/>
              </a:rPr>
              <a:t>Samveda</a:t>
            </a:r>
            <a:r>
              <a:rPr lang="en-IN" sz="1500" b="1" dirty="0">
                <a:latin typeface="Calibri" panose="020F0502020204030204" pitchFamily="34" charset="0"/>
                <a:cs typeface="Calibri" panose="020F0502020204030204" pitchFamily="34" charset="0"/>
              </a:rPr>
              <a:t> :</a:t>
            </a:r>
            <a:endParaRPr lang="en-IN" sz="1400" b="1" dirty="0">
              <a:latin typeface="Calibri" panose="020F0502020204030204" pitchFamily="34" charset="0"/>
              <a:cs typeface="Calibri" panose="020F0502020204030204" pitchFamily="34" charset="0"/>
            </a:endParaRPr>
          </a:p>
          <a:p>
            <a:pPr algn="just">
              <a:lnSpc>
                <a:spcPct val="150000"/>
              </a:lnSpc>
            </a:pPr>
            <a:endParaRPr lang="en-IN" sz="400" dirty="0">
              <a:latin typeface="Calibri" panose="020F0502020204030204" pitchFamily="34" charset="0"/>
              <a:cs typeface="Calibri" panose="020F0502020204030204" pitchFamily="34" charset="0"/>
            </a:endParaRPr>
          </a:p>
          <a:p>
            <a:pPr algn="just">
              <a:lnSpc>
                <a:spcPct val="150000"/>
              </a:lnSpc>
            </a:pPr>
            <a:r>
              <a:rPr lang="en-IN" sz="1500" dirty="0" err="1">
                <a:latin typeface="Calibri" panose="020F0502020204030204" pitchFamily="34" charset="0"/>
                <a:cs typeface="Calibri" panose="020F0502020204030204" pitchFamily="34" charset="0"/>
              </a:rPr>
              <a:t>Samveda</a:t>
            </a:r>
            <a:r>
              <a:rPr lang="en-IN" sz="1500" dirty="0">
                <a:latin typeface="Calibri" panose="020F0502020204030204" pitchFamily="34" charset="0"/>
                <a:cs typeface="Calibri" panose="020F0502020204030204" pitchFamily="34" charset="0"/>
              </a:rPr>
              <a:t> has following 10 Brahmanas</a:t>
            </a:r>
            <a:endParaRPr lang="en-IN" sz="1500" dirty="0">
              <a:latin typeface="Calibri" panose="020F0502020204030204" pitchFamily="34" charset="0"/>
              <a:cs typeface="Calibri" panose="020F0502020204030204" pitchFamily="34" charset="0"/>
            </a:endParaRPr>
          </a:p>
          <a:p>
            <a:pPr algn="just">
              <a:lnSpc>
                <a:spcPct val="150000"/>
              </a:lnSpc>
            </a:pPr>
            <a:endParaRPr lang="en-IN" sz="14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en-IN" sz="1500" dirty="0" err="1">
                <a:latin typeface="Calibri" panose="020F0502020204030204" pitchFamily="34" charset="0"/>
                <a:cs typeface="Calibri" panose="020F0502020204030204" pitchFamily="34" charset="0"/>
              </a:rPr>
              <a:t>Jayminiya</a:t>
            </a:r>
            <a:r>
              <a:rPr lang="en-IN" sz="1500" dirty="0">
                <a:latin typeface="Calibri" panose="020F0502020204030204" pitchFamily="34" charset="0"/>
                <a:cs typeface="Calibri" panose="020F0502020204030204" pitchFamily="34" charset="0"/>
              </a:rPr>
              <a:t> Brahmana</a:t>
            </a:r>
            <a:endParaRPr lang="en-IN" sz="15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en-IN" sz="1500" dirty="0" err="1">
                <a:latin typeface="Calibri" panose="020F0502020204030204" pitchFamily="34" charset="0"/>
                <a:cs typeface="Calibri" panose="020F0502020204030204" pitchFamily="34" charset="0"/>
              </a:rPr>
              <a:t>Tandyamaha</a:t>
            </a:r>
            <a:r>
              <a:rPr lang="en-IN" sz="1500" dirty="0">
                <a:latin typeface="Calibri" panose="020F0502020204030204" pitchFamily="34" charset="0"/>
                <a:cs typeface="Calibri" panose="020F0502020204030204" pitchFamily="34" charset="0"/>
              </a:rPr>
              <a:t> or </a:t>
            </a:r>
            <a:r>
              <a:rPr lang="en-IN" sz="1500" dirty="0" err="1">
                <a:latin typeface="Calibri" panose="020F0502020204030204" pitchFamily="34" charset="0"/>
                <a:cs typeface="Calibri" panose="020F0502020204030204" pitchFamily="34" charset="0"/>
              </a:rPr>
              <a:t>Pancavimsa</a:t>
            </a:r>
            <a:r>
              <a:rPr lang="en-IN" sz="1500" dirty="0">
                <a:latin typeface="Calibri" panose="020F0502020204030204" pitchFamily="34" charset="0"/>
                <a:cs typeface="Calibri" panose="020F0502020204030204" pitchFamily="34" charset="0"/>
              </a:rPr>
              <a:t> Brahmana</a:t>
            </a:r>
            <a:endParaRPr lang="en-IN" sz="15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en-IN" sz="1500" dirty="0" err="1">
                <a:latin typeface="Calibri" panose="020F0502020204030204" pitchFamily="34" charset="0"/>
                <a:cs typeface="Calibri" panose="020F0502020204030204" pitchFamily="34" charset="0"/>
              </a:rPr>
              <a:t>Sadvimsa</a:t>
            </a:r>
            <a:r>
              <a:rPr lang="en-IN" sz="1500" dirty="0">
                <a:latin typeface="Calibri" panose="020F0502020204030204" pitchFamily="34" charset="0"/>
                <a:cs typeface="Calibri" panose="020F0502020204030204" pitchFamily="34" charset="0"/>
              </a:rPr>
              <a:t> Brahmana</a:t>
            </a:r>
            <a:endParaRPr lang="en-IN" sz="15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en-IN" sz="1500" dirty="0" err="1">
                <a:latin typeface="Calibri" panose="020F0502020204030204" pitchFamily="34" charset="0"/>
                <a:cs typeface="Calibri" panose="020F0502020204030204" pitchFamily="34" charset="0"/>
              </a:rPr>
              <a:t>Samavidhana</a:t>
            </a:r>
            <a:r>
              <a:rPr lang="en-IN" sz="1500" dirty="0">
                <a:latin typeface="Calibri" panose="020F0502020204030204" pitchFamily="34" charset="0"/>
                <a:cs typeface="Calibri" panose="020F0502020204030204" pitchFamily="34" charset="0"/>
              </a:rPr>
              <a:t> Brahmana</a:t>
            </a:r>
            <a:endParaRPr lang="en-IN" sz="15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en-IN" sz="1500" dirty="0" err="1">
                <a:latin typeface="Calibri" panose="020F0502020204030204" pitchFamily="34" charset="0"/>
                <a:cs typeface="Calibri" panose="020F0502020204030204" pitchFamily="34" charset="0"/>
              </a:rPr>
              <a:t>Arseya</a:t>
            </a:r>
            <a:r>
              <a:rPr lang="en-IN" sz="1500" dirty="0">
                <a:latin typeface="Calibri" panose="020F0502020204030204" pitchFamily="34" charset="0"/>
                <a:cs typeface="Calibri" panose="020F0502020204030204" pitchFamily="34" charset="0"/>
              </a:rPr>
              <a:t> Brahmana</a:t>
            </a:r>
            <a:endParaRPr lang="en-IN" sz="1500" dirty="0">
              <a:latin typeface="Calibri" panose="020F0502020204030204" pitchFamily="34" charset="0"/>
              <a:cs typeface="Calibri" panose="020F0502020204030204" pitchFamily="34" charset="0"/>
            </a:endParaRPr>
          </a:p>
        </p:txBody>
      </p:sp>
      <p:sp>
        <p:nvSpPr>
          <p:cNvPr id="10" name="Title 1"/>
          <p:cNvSpPr txBox="1"/>
          <p:nvPr/>
        </p:nvSpPr>
        <p:spPr>
          <a:xfrm>
            <a:off x="628650" y="639604"/>
            <a:ext cx="7886700" cy="414645"/>
          </a:xfrm>
          <a:prstGeom prst="rect">
            <a:avLst/>
          </a:prstGeom>
        </p:spPr>
        <p:txBody>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algn="ctr"/>
            <a:r>
              <a:rPr lang="en-US" sz="2000" b="1" dirty="0">
                <a:latin typeface="Bahnschrift" panose="020B0502040204020203" pitchFamily="34" charset="0"/>
              </a:rPr>
              <a:t>The Brahmanas</a:t>
            </a:r>
            <a:endParaRPr lang="en-IN" sz="2000" b="1" dirty="0">
              <a:latin typeface="Bahnschrift" panose="020B0502040204020203" pitchFamily="34" charset="0"/>
            </a:endParaRPr>
          </a:p>
        </p:txBody>
      </p:sp>
      <p:sp>
        <p:nvSpPr>
          <p:cNvPr id="11" name="Content Placeholder 3"/>
          <p:cNvSpPr txBox="1"/>
          <p:nvPr/>
        </p:nvSpPr>
        <p:spPr>
          <a:xfrm>
            <a:off x="4960652" y="1983585"/>
            <a:ext cx="5140778" cy="2262127"/>
          </a:xfrm>
          <a:prstGeom prst="rect">
            <a:avLst/>
          </a:prstGeom>
          <a:no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a:lnSpc>
                <a:spcPct val="150000"/>
              </a:lnSpc>
            </a:pPr>
            <a:endParaRPr lang="en-IN" sz="1500" b="1"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en-IN" sz="1500" dirty="0" err="1">
                <a:latin typeface="Calibri" panose="020F0502020204030204" pitchFamily="34" charset="0"/>
                <a:cs typeface="Calibri" panose="020F0502020204030204" pitchFamily="34" charset="0"/>
              </a:rPr>
              <a:t>Devatadhyaya</a:t>
            </a:r>
            <a:r>
              <a:rPr lang="en-IN" sz="1500" dirty="0">
                <a:latin typeface="Calibri" panose="020F0502020204030204" pitchFamily="34" charset="0"/>
                <a:cs typeface="Calibri" panose="020F0502020204030204" pitchFamily="34" charset="0"/>
              </a:rPr>
              <a:t> or </a:t>
            </a:r>
            <a:r>
              <a:rPr lang="en-IN" sz="1500" dirty="0" err="1">
                <a:latin typeface="Calibri" panose="020F0502020204030204" pitchFamily="34" charset="0"/>
                <a:cs typeface="Calibri" panose="020F0502020204030204" pitchFamily="34" charset="0"/>
              </a:rPr>
              <a:t>Daivata</a:t>
            </a:r>
            <a:r>
              <a:rPr lang="en-IN" sz="1500" dirty="0">
                <a:latin typeface="Calibri" panose="020F0502020204030204" pitchFamily="34" charset="0"/>
                <a:cs typeface="Calibri" panose="020F0502020204030204" pitchFamily="34" charset="0"/>
              </a:rPr>
              <a:t> Brahmana</a:t>
            </a:r>
            <a:endParaRPr lang="en-IN" sz="15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en-IN" sz="1500" dirty="0">
                <a:latin typeface="Calibri" panose="020F0502020204030204" pitchFamily="34" charset="0"/>
                <a:cs typeface="Calibri" panose="020F0502020204030204" pitchFamily="34" charset="0"/>
              </a:rPr>
              <a:t>Mantra or </a:t>
            </a:r>
            <a:r>
              <a:rPr lang="en-IN" sz="1500" dirty="0" err="1">
                <a:latin typeface="Calibri" panose="020F0502020204030204" pitchFamily="34" charset="0"/>
                <a:cs typeface="Calibri" panose="020F0502020204030204" pitchFamily="34" charset="0"/>
              </a:rPr>
              <a:t>Chandogya</a:t>
            </a:r>
            <a:r>
              <a:rPr lang="en-IN" sz="1500" dirty="0">
                <a:latin typeface="Calibri" panose="020F0502020204030204" pitchFamily="34" charset="0"/>
                <a:cs typeface="Calibri" panose="020F0502020204030204" pitchFamily="34" charset="0"/>
              </a:rPr>
              <a:t> Brahmana</a:t>
            </a:r>
            <a:endParaRPr lang="en-IN" sz="15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en-IN" sz="1500" dirty="0" err="1">
                <a:latin typeface="Calibri" panose="020F0502020204030204" pitchFamily="34" charset="0"/>
                <a:cs typeface="Calibri" panose="020F0502020204030204" pitchFamily="34" charset="0"/>
              </a:rPr>
              <a:t>Samhitopanisad</a:t>
            </a:r>
            <a:r>
              <a:rPr lang="en-IN" sz="1500" dirty="0">
                <a:latin typeface="Calibri" panose="020F0502020204030204" pitchFamily="34" charset="0"/>
                <a:cs typeface="Calibri" panose="020F0502020204030204" pitchFamily="34" charset="0"/>
              </a:rPr>
              <a:t> Brahmana</a:t>
            </a:r>
            <a:endParaRPr lang="en-IN" sz="15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en-IN" sz="1500" dirty="0" err="1">
                <a:latin typeface="Calibri" panose="020F0502020204030204" pitchFamily="34" charset="0"/>
                <a:cs typeface="Calibri" panose="020F0502020204030204" pitchFamily="34" charset="0"/>
              </a:rPr>
              <a:t>Vamsa</a:t>
            </a:r>
            <a:r>
              <a:rPr lang="en-IN" sz="1500" dirty="0">
                <a:latin typeface="Calibri" panose="020F0502020204030204" pitchFamily="34" charset="0"/>
                <a:cs typeface="Calibri" panose="020F0502020204030204" pitchFamily="34" charset="0"/>
              </a:rPr>
              <a:t> Brahmana</a:t>
            </a:r>
            <a:endParaRPr lang="en-IN" sz="1500" dirty="0">
              <a:latin typeface="Calibri" panose="020F0502020204030204" pitchFamily="34" charset="0"/>
              <a:cs typeface="Calibri" panose="020F0502020204030204" pitchFamily="34" charset="0"/>
            </a:endParaRPr>
          </a:p>
          <a:p>
            <a:pPr algn="just">
              <a:lnSpc>
                <a:spcPct val="150000"/>
              </a:lnSpc>
              <a:buFont typeface="Arial" panose="020B0604020202020204" pitchFamily="34" charset="0"/>
              <a:buChar char="•"/>
            </a:pPr>
            <a:r>
              <a:rPr lang="en-IN" sz="1500" dirty="0" err="1">
                <a:latin typeface="Calibri" panose="020F0502020204030204" pitchFamily="34" charset="0"/>
                <a:cs typeface="Calibri" panose="020F0502020204030204" pitchFamily="34" charset="0"/>
              </a:rPr>
              <a:t>Jayminiya</a:t>
            </a:r>
            <a:r>
              <a:rPr lang="en-IN" sz="1500" dirty="0">
                <a:latin typeface="Calibri" panose="020F0502020204030204" pitchFamily="34" charset="0"/>
                <a:cs typeface="Calibri" panose="020F0502020204030204" pitchFamily="34" charset="0"/>
              </a:rPr>
              <a:t> </a:t>
            </a:r>
            <a:r>
              <a:rPr lang="en-IN" sz="1500" dirty="0" err="1">
                <a:latin typeface="Calibri" panose="020F0502020204030204" pitchFamily="34" charset="0"/>
                <a:cs typeface="Calibri" panose="020F0502020204030204" pitchFamily="34" charset="0"/>
              </a:rPr>
              <a:t>Arseya</a:t>
            </a:r>
            <a:r>
              <a:rPr lang="en-IN" sz="1500" dirty="0">
                <a:latin typeface="Calibri" panose="020F0502020204030204" pitchFamily="34" charset="0"/>
                <a:cs typeface="Calibri" panose="020F0502020204030204" pitchFamily="34" charset="0"/>
              </a:rPr>
              <a:t> Brahmana</a:t>
            </a:r>
            <a:endParaRPr lang="en-IN" sz="15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779257" y="1068005"/>
            <a:ext cx="7886700" cy="3263504"/>
          </a:xfrm>
          <a:prstGeom prst="rect">
            <a:avLst/>
          </a:prstGeom>
        </p:spPr>
        <p:txBody>
          <a:bodyPr>
            <a:noAutofit/>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a:lnSpc>
                <a:spcPct val="200000"/>
              </a:lnSpc>
            </a:pPr>
            <a:r>
              <a:rPr lang="en-IN" sz="1600" b="1" dirty="0" err="1">
                <a:latin typeface="Calibri" panose="020F0502020204030204" pitchFamily="34" charset="0"/>
                <a:cs typeface="Calibri" panose="020F0502020204030204" pitchFamily="34" charset="0"/>
              </a:rPr>
              <a:t>Aranyakas</a:t>
            </a:r>
            <a:r>
              <a:rPr lang="en-IN" sz="1600" b="1" dirty="0">
                <a:latin typeface="Calibri" panose="020F0502020204030204" pitchFamily="34" charset="0"/>
                <a:cs typeface="Calibri" panose="020F0502020204030204" pitchFamily="34" charset="0"/>
              </a:rPr>
              <a:t> : </a:t>
            </a:r>
            <a:endParaRPr lang="en-IN" sz="1600" b="1" dirty="0">
              <a:latin typeface="Calibri" panose="020F0502020204030204" pitchFamily="34" charset="0"/>
              <a:cs typeface="Calibri" panose="020F0502020204030204" pitchFamily="34" charset="0"/>
            </a:endParaRPr>
          </a:p>
          <a:p>
            <a:pPr marL="386080" indent="-386080">
              <a:lnSpc>
                <a:spcPct val="200000"/>
              </a:lnSpc>
              <a:buFont typeface="Arial" panose="020B0604020202020204"/>
              <a:buAutoNum type="arabicPeriod"/>
            </a:pPr>
            <a:r>
              <a:rPr lang="en-IN" sz="1600" dirty="0">
                <a:latin typeface="Calibri" panose="020F0502020204030204" pitchFamily="34" charset="0"/>
                <a:cs typeface="Calibri" panose="020F0502020204030204" pitchFamily="34" charset="0"/>
              </a:rPr>
              <a:t>There is only one Aranyaka available called </a:t>
            </a:r>
            <a:r>
              <a:rPr lang="en-IN" sz="1600" dirty="0" err="1">
                <a:latin typeface="Calibri" panose="020F0502020204030204" pitchFamily="34" charset="0"/>
                <a:cs typeface="Calibri" panose="020F0502020204030204" pitchFamily="34" charset="0"/>
              </a:rPr>
              <a:t>Talvakara</a:t>
            </a:r>
            <a:r>
              <a:rPr lang="en-IN" sz="1600" dirty="0">
                <a:latin typeface="Calibri" panose="020F0502020204030204" pitchFamily="34" charset="0"/>
                <a:cs typeface="Calibri" panose="020F0502020204030204" pitchFamily="34" charset="0"/>
              </a:rPr>
              <a:t> Aranyaka, it is part of </a:t>
            </a:r>
            <a:r>
              <a:rPr lang="en-IN" sz="1600" dirty="0" err="1">
                <a:latin typeface="Calibri" panose="020F0502020204030204" pitchFamily="34" charset="0"/>
                <a:cs typeface="Calibri" panose="020F0502020204030204" pitchFamily="34" charset="0"/>
              </a:rPr>
              <a:t>Talvakara</a:t>
            </a:r>
            <a:r>
              <a:rPr lang="en-IN" sz="1600" dirty="0">
                <a:latin typeface="Calibri" panose="020F0502020204030204" pitchFamily="34" charset="0"/>
                <a:cs typeface="Calibri" panose="020F0502020204030204" pitchFamily="34" charset="0"/>
              </a:rPr>
              <a:t> Brahmana.</a:t>
            </a:r>
            <a:endParaRPr lang="en-IN" sz="1600" dirty="0">
              <a:latin typeface="Calibri" panose="020F0502020204030204" pitchFamily="34" charset="0"/>
              <a:cs typeface="Calibri" panose="020F0502020204030204" pitchFamily="34" charset="0"/>
            </a:endParaRPr>
          </a:p>
          <a:p>
            <a:pPr>
              <a:lnSpc>
                <a:spcPct val="200000"/>
              </a:lnSpc>
            </a:pPr>
            <a:r>
              <a:rPr lang="en-IN" sz="1600" b="1" dirty="0">
                <a:latin typeface="Calibri" panose="020F0502020204030204" pitchFamily="34" charset="0"/>
                <a:cs typeface="Calibri" panose="020F0502020204030204" pitchFamily="34" charset="0"/>
              </a:rPr>
              <a:t>Upanishads :</a:t>
            </a:r>
            <a:endParaRPr lang="en-IN" sz="1600" b="1" dirty="0">
              <a:latin typeface="Calibri" panose="020F0502020204030204" pitchFamily="34" charset="0"/>
              <a:cs typeface="Calibri" panose="020F0502020204030204" pitchFamily="34" charset="0"/>
            </a:endParaRPr>
          </a:p>
          <a:p>
            <a:pPr marL="386080" indent="-386080">
              <a:lnSpc>
                <a:spcPct val="200000"/>
              </a:lnSpc>
              <a:buFont typeface="Arial" panose="020B0604020202020204"/>
              <a:buAutoNum type="arabicPeriod"/>
            </a:pPr>
            <a:r>
              <a:rPr lang="en-IN" sz="1600" dirty="0" err="1">
                <a:latin typeface="Calibri" panose="020F0502020204030204" pitchFamily="34" charset="0"/>
                <a:cs typeface="Calibri" panose="020F0502020204030204" pitchFamily="34" charset="0"/>
              </a:rPr>
              <a:t>Chandogya</a:t>
            </a:r>
            <a:r>
              <a:rPr lang="en-IN" sz="1600" dirty="0">
                <a:latin typeface="Calibri" panose="020F0502020204030204" pitchFamily="34" charset="0"/>
                <a:cs typeface="Calibri" panose="020F0502020204030204" pitchFamily="34" charset="0"/>
              </a:rPr>
              <a:t> and </a:t>
            </a:r>
            <a:r>
              <a:rPr lang="en-IN" sz="1600" dirty="0" err="1">
                <a:latin typeface="Calibri" panose="020F0502020204030204" pitchFamily="34" charset="0"/>
                <a:cs typeface="Calibri" panose="020F0502020204030204" pitchFamily="34" charset="0"/>
              </a:rPr>
              <a:t>Kena</a:t>
            </a:r>
            <a:r>
              <a:rPr lang="en-IN" sz="1600" dirty="0">
                <a:latin typeface="Calibri" panose="020F0502020204030204" pitchFamily="34" charset="0"/>
                <a:cs typeface="Calibri" panose="020F0502020204030204" pitchFamily="34" charset="0"/>
              </a:rPr>
              <a:t> (or </a:t>
            </a:r>
            <a:r>
              <a:rPr lang="en-IN" sz="1600" dirty="0" err="1">
                <a:latin typeface="Calibri" panose="020F0502020204030204" pitchFamily="34" charset="0"/>
                <a:cs typeface="Calibri" panose="020F0502020204030204" pitchFamily="34" charset="0"/>
              </a:rPr>
              <a:t>Talvakara</a:t>
            </a:r>
            <a:r>
              <a:rPr lang="en-IN" sz="1600" dirty="0">
                <a:latin typeface="Calibri" panose="020F0502020204030204" pitchFamily="34" charset="0"/>
                <a:cs typeface="Calibri" panose="020F0502020204030204" pitchFamily="34" charset="0"/>
              </a:rPr>
              <a:t>) Upanishads are the major Upanishads of Sama Veda </a:t>
            </a:r>
            <a:endParaRPr lang="en-IN" sz="1600" dirty="0">
              <a:latin typeface="Calibri" panose="020F0502020204030204" pitchFamily="34" charset="0"/>
              <a:cs typeface="Calibri" panose="020F0502020204030204" pitchFamily="34" charset="0"/>
            </a:endParaRPr>
          </a:p>
          <a:p>
            <a:pPr marL="386080" indent="-386080">
              <a:lnSpc>
                <a:spcPct val="200000"/>
              </a:lnSpc>
              <a:buFont typeface="Arial" panose="020B0604020202020204"/>
              <a:buAutoNum type="arabicPeriod"/>
            </a:pPr>
            <a:r>
              <a:rPr lang="en-IN" sz="1600" dirty="0">
                <a:latin typeface="Calibri" panose="020F0502020204030204" pitchFamily="34" charset="0"/>
                <a:cs typeface="Calibri" panose="020F0502020204030204" pitchFamily="34" charset="0"/>
              </a:rPr>
              <a:t>Other minor Upanishads of Sama Veda include </a:t>
            </a:r>
            <a:r>
              <a:rPr lang="en-IN" sz="1600" dirty="0" err="1">
                <a:latin typeface="Calibri" panose="020F0502020204030204" pitchFamily="34" charset="0"/>
                <a:cs typeface="Calibri" panose="020F0502020204030204" pitchFamily="34" charset="0"/>
              </a:rPr>
              <a:t>Arunopanishad</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Jabaladarsanopanishad</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Jabalyupanishad</a:t>
            </a:r>
            <a:r>
              <a:rPr lang="en-IN" sz="1600" dirty="0">
                <a:latin typeface="Calibri" panose="020F0502020204030204" pitchFamily="34" charset="0"/>
                <a:cs typeface="Calibri" panose="020F0502020204030204" pitchFamily="34" charset="0"/>
              </a:rPr>
              <a:t>; </a:t>
            </a:r>
            <a:r>
              <a:rPr lang="en-IN" sz="1600" dirty="0" err="1">
                <a:latin typeface="Calibri" panose="020F0502020204030204" pitchFamily="34" charset="0"/>
                <a:cs typeface="Calibri" panose="020F0502020204030204" pitchFamily="34" charset="0"/>
              </a:rPr>
              <a:t>Mahopanishad</a:t>
            </a:r>
            <a:r>
              <a:rPr lang="en-IN" sz="1600" dirty="0">
                <a:latin typeface="Calibri" panose="020F0502020204030204" pitchFamily="34" charset="0"/>
                <a:cs typeface="Calibri" panose="020F0502020204030204" pitchFamily="34" charset="0"/>
              </a:rPr>
              <a:t>; and </a:t>
            </a:r>
            <a:r>
              <a:rPr lang="en-IN" sz="1600" dirty="0" err="1">
                <a:latin typeface="Calibri" panose="020F0502020204030204" pitchFamily="34" charset="0"/>
                <a:cs typeface="Calibri" panose="020F0502020204030204" pitchFamily="34" charset="0"/>
              </a:rPr>
              <a:t>Vasudevaopanishad</a:t>
            </a:r>
            <a:endParaRPr lang="en-IN" sz="1600" dirty="0">
              <a:latin typeface="Calibri" panose="020F0502020204030204" pitchFamily="34" charset="0"/>
              <a:cs typeface="Calibri" panose="020F0502020204030204" pitchFamily="34" charset="0"/>
            </a:endParaRPr>
          </a:p>
        </p:txBody>
      </p:sp>
      <p:sp>
        <p:nvSpPr>
          <p:cNvPr id="7" name="Title 1"/>
          <p:cNvSpPr>
            <a:spLocks noGrp="1"/>
          </p:cNvSpPr>
          <p:nvPr>
            <p:ph type="title"/>
          </p:nvPr>
        </p:nvSpPr>
        <p:spPr>
          <a:xfrm>
            <a:off x="628650" y="273844"/>
            <a:ext cx="7886700" cy="994172"/>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kumimoji="0" lang="en-US" sz="2400" i="0" u="none" strike="noStrike" kern="1200" cap="none" spc="0" normalizeH="0" baseline="0" noProof="0" dirty="0">
                <a:ln>
                  <a:noFill/>
                </a:ln>
                <a:effectLst/>
                <a:uLnTx/>
                <a:uFillTx/>
                <a:latin typeface="Bahnschrift" panose="020B0502040204020203" pitchFamily="34" charset="0"/>
                <a:cs typeface="Algerian" panose="04020705040A02060702" pitchFamily="82" charset="0"/>
              </a:rPr>
              <a:t>The </a:t>
            </a:r>
            <a:r>
              <a:rPr kumimoji="0" lang="en-US" sz="2400" i="0" u="none" strike="noStrike" kern="1200" cap="none" spc="0" normalizeH="0" baseline="0" noProof="0" dirty="0" err="1">
                <a:ln>
                  <a:noFill/>
                </a:ln>
                <a:effectLst/>
                <a:uLnTx/>
                <a:uFillTx/>
                <a:latin typeface="Bahnschrift" panose="020B0502040204020203" pitchFamily="34" charset="0"/>
                <a:cs typeface="Algerian" panose="04020705040A02060702" pitchFamily="82" charset="0"/>
              </a:rPr>
              <a:t>Aranyakas</a:t>
            </a:r>
            <a:r>
              <a:rPr kumimoji="0" lang="en-US" sz="2400" i="0" u="none" strike="noStrike" kern="1200" cap="none" spc="0" normalizeH="0" baseline="0" noProof="0" dirty="0">
                <a:ln>
                  <a:noFill/>
                </a:ln>
                <a:effectLst/>
                <a:uLnTx/>
                <a:uFillTx/>
                <a:latin typeface="Bahnschrift" panose="020B0502040204020203" pitchFamily="34" charset="0"/>
                <a:cs typeface="Algerian" panose="04020705040A02060702" pitchFamily="82" charset="0"/>
              </a:rPr>
              <a:t> and Upanishads</a:t>
            </a:r>
            <a:endParaRPr lang="en-IN" sz="1050" dirty="0">
              <a:latin typeface="Bahnschrift" panose="020B0502040204020203"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7 Chakra Cleansing | Seed Mantra Chanting Meditation - MP3 Download –  Chakra Healing South Afric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5230998"/>
          </a:xfrm>
          <a:prstGeom prst="rect">
            <a:avLst/>
          </a:prstGeom>
          <a:noFill/>
          <a:extLst>
            <a:ext uri="{909E8E84-426E-40DD-AFC4-6F175D3DCCD1}">
              <a14:hiddenFill xmlns:a14="http://schemas.microsoft.com/office/drawing/2010/main">
                <a:solidFill>
                  <a:srgbClr val="FFFFFF"/>
                </a:solidFill>
              </a14:hiddenFill>
            </a:ext>
          </a:extLst>
        </p:spPr>
      </p:pic>
      <p:pic>
        <p:nvPicPr>
          <p:cNvPr id="3" name="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366395" y="520573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12" name="Title 1"/>
          <p:cNvSpPr>
            <a:spLocks noGrp="1"/>
          </p:cNvSpPr>
          <p:nvPr>
            <p:ph type="title"/>
          </p:nvPr>
        </p:nvSpPr>
        <p:spPr>
          <a:xfrm>
            <a:off x="5766097" y="2041155"/>
            <a:ext cx="3205779" cy="1061190"/>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3300" dirty="0">
                <a:latin typeface="Calibri" panose="020F0502020204030204" pitchFamily="34" charset="0"/>
                <a:cs typeface="Calibri" panose="020F0502020204030204" pitchFamily="34" charset="0"/>
              </a:rPr>
              <a:t>ATHARVA VEDA</a:t>
            </a:r>
            <a:endParaRPr lang="en-IN" dirty="0">
              <a:latin typeface="Calibri" panose="020F0502020204030204" pitchFamily="34" charset="0"/>
              <a:cs typeface="Calibri" panose="020F0502020204030204" pitchFamily="34" charset="0"/>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7012" y="1529602"/>
            <a:ext cx="3705414" cy="2084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628650" y="661154"/>
            <a:ext cx="7886700" cy="3821192"/>
          </a:xfrm>
          <a:prstGeom prst="rect">
            <a:avLst/>
          </a:prstGeom>
        </p:spPr>
        <p:txBody>
          <a:bodyPr>
            <a:normAutofit fontScale="92500" lnSpcReduction="10000"/>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marL="285750" indent="-285750">
              <a:lnSpc>
                <a:spcPct val="200000"/>
              </a:lnSpc>
              <a:buFont typeface="Arial" panose="020B0604020202020204" pitchFamily="34" charset="0"/>
              <a:buChar char="•"/>
            </a:pPr>
            <a:r>
              <a:rPr lang="en-US" sz="1500" dirty="0">
                <a:latin typeface="Calibri" panose="020F0502020204030204" pitchFamily="34" charset="0"/>
                <a:cs typeface="Calibri" panose="020F0502020204030204" pitchFamily="34" charset="0"/>
              </a:rPr>
              <a:t>The Atharva Veda (“knowledge of </a:t>
            </a:r>
            <a:r>
              <a:rPr lang="en-US" sz="1500" dirty="0" err="1">
                <a:latin typeface="Calibri" panose="020F0502020204030204" pitchFamily="34" charset="0"/>
                <a:cs typeface="Calibri" panose="020F0502020204030204" pitchFamily="34" charset="0"/>
              </a:rPr>
              <a:t>Atharvan</a:t>
            </a:r>
            <a:r>
              <a:rPr lang="en-US" sz="1500" dirty="0">
                <a:latin typeface="Calibri" panose="020F0502020204030204" pitchFamily="34" charset="0"/>
                <a:cs typeface="Calibri" panose="020F0502020204030204" pitchFamily="34" charset="0"/>
              </a:rPr>
              <a:t>”) differs significantly from the first three in that it concerns itself with magical spells to ward off evil spirits or danger, chants, hymns, prayers, initiation rituals, marriage and funeral ceremonies, and observations on daily life.</a:t>
            </a:r>
            <a:endParaRPr lang="en-US" sz="1500" dirty="0">
              <a:latin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US" sz="1500" dirty="0">
                <a:latin typeface="Calibri" panose="020F0502020204030204" pitchFamily="34" charset="0"/>
                <a:cs typeface="Calibri" panose="020F0502020204030204" pitchFamily="34" charset="0"/>
              </a:rPr>
              <a:t>It is comprised of 20 books of 730 hymns, containing 6000 mantras some of which draw on the Rig Veda. </a:t>
            </a:r>
            <a:endParaRPr lang="en-US" sz="1500" dirty="0">
              <a:latin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US" sz="1500" dirty="0">
                <a:latin typeface="Calibri" panose="020F0502020204030204" pitchFamily="34" charset="0"/>
                <a:cs typeface="Calibri" panose="020F0502020204030204" pitchFamily="34" charset="0"/>
              </a:rPr>
              <a:t>The Atharva Veda still finds its relevance in today’s contemporary society as it has been a pioneer in influencing modern medicine and healthcare, culture and religious celebrations, and even literary tradition in the Indian sub-continent as it contains the oldest known mention of the Indic literary genre.</a:t>
            </a:r>
            <a:endParaRPr lang="en-IN" sz="1500"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3" name="Content Placeholder 2"/>
          <p:cNvSpPr txBox="1"/>
          <p:nvPr/>
        </p:nvSpPr>
        <p:spPr>
          <a:xfrm>
            <a:off x="587468" y="596644"/>
            <a:ext cx="4976991" cy="15282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00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00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00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00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00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00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00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00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00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a:lnSpc>
                <a:spcPct val="150000"/>
              </a:lnSpc>
            </a:pPr>
            <a:r>
              <a:rPr lang="en-US" sz="1500" dirty="0">
                <a:latin typeface="Calibri" panose="020F0502020204030204" pitchFamily="34" charset="0"/>
                <a:cs typeface="Calibri" panose="020F0502020204030204" pitchFamily="34" charset="0"/>
              </a:rPr>
              <a:t>The Vedas are regarded as ”</a:t>
            </a:r>
            <a:r>
              <a:rPr lang="en-US" sz="1500" b="1" i="1" dirty="0">
                <a:latin typeface="Calibri" panose="020F0502020204030204" pitchFamily="34" charset="0"/>
                <a:cs typeface="Calibri" panose="020F0502020204030204" pitchFamily="34" charset="0"/>
              </a:rPr>
              <a:t>Shruti</a:t>
            </a:r>
            <a:r>
              <a:rPr lang="en-US" sz="1500" b="1" dirty="0">
                <a:latin typeface="Calibri" panose="020F0502020204030204" pitchFamily="34" charset="0"/>
                <a:cs typeface="Calibri" panose="020F0502020204030204" pitchFamily="34" charset="0"/>
              </a:rPr>
              <a:t> ” </a:t>
            </a:r>
            <a:r>
              <a:rPr lang="en-US" sz="1500" dirty="0">
                <a:latin typeface="Calibri" panose="020F0502020204030204" pitchFamily="34" charset="0"/>
                <a:cs typeface="Calibri" panose="020F0502020204030204" pitchFamily="34" charset="0"/>
              </a:rPr>
              <a:t>in Hinduism meaning “what is heard” as contrasted with other texts designated </a:t>
            </a:r>
            <a:r>
              <a:rPr lang="en-US" sz="1500" i="1" dirty="0">
                <a:latin typeface="Calibri" panose="020F0502020204030204" pitchFamily="34" charset="0"/>
                <a:cs typeface="Calibri" panose="020F0502020204030204" pitchFamily="34" charset="0"/>
              </a:rPr>
              <a:t>Smritis</a:t>
            </a:r>
            <a:r>
              <a:rPr lang="en-US" sz="1500" dirty="0">
                <a:latin typeface="Calibri" panose="020F0502020204030204" pitchFamily="34" charset="0"/>
                <a:cs typeface="Calibri" panose="020F0502020204030204" pitchFamily="34" charset="0"/>
              </a:rPr>
              <a:t> (“what is remembered”).</a:t>
            </a:r>
            <a:endParaRPr lang="en-US" sz="1500" dirty="0">
              <a:latin typeface="Calibri" panose="020F0502020204030204" pitchFamily="34" charset="0"/>
              <a:cs typeface="Calibri" panose="020F0502020204030204" pitchFamily="34" charset="0"/>
            </a:endParaRPr>
          </a:p>
        </p:txBody>
      </p:sp>
      <p:pic>
        <p:nvPicPr>
          <p:cNvPr id="54" name="Picture 2" descr="Vedic Rishis: The Ancestors of All Indians"/>
          <p:cNvPicPr>
            <a:picLocks noChangeAspect="1" noChangeArrowheads="1"/>
          </p:cNvPicPr>
          <p:nvPr/>
        </p:nvPicPr>
        <p:blipFill rotWithShape="1">
          <a:blip r:embed="rId1">
            <a:extLst>
              <a:ext uri="{28A0092B-C50C-407E-A947-70E740481C1C}">
                <a14:useLocalDpi xmlns:a14="http://schemas.microsoft.com/office/drawing/2010/main" val="0"/>
              </a:ext>
            </a:extLst>
          </a:blip>
          <a:srcRect l="8417" r="9857"/>
          <a:stretch>
            <a:fillRect/>
          </a:stretch>
        </p:blipFill>
        <p:spPr bwMode="auto">
          <a:xfrm>
            <a:off x="5735407" y="690927"/>
            <a:ext cx="2643385" cy="246994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526137" y="3217602"/>
            <a:ext cx="7991365" cy="1441548"/>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endParaRPr kumimoji="0" lang="en-IN" altLang="en-US" sz="15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214630" indent="-214630">
              <a:lnSpc>
                <a:spcPct val="150000"/>
              </a:lnSpc>
              <a:buFont typeface="Arial" panose="020B0604020202020204" pitchFamily="34" charset="0"/>
              <a:buChar char="•"/>
            </a:pPr>
            <a:r>
              <a:rPr kumimoji="0" lang="en-IN" altLang="en-US" sz="15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sym typeface="+mn-ea"/>
              </a:rPr>
              <a:t>Although the </a:t>
            </a:r>
            <a:r>
              <a:rPr kumimoji="0" lang="en-IN" altLang="en-US" sz="15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sym typeface="+mn-ea"/>
              </a:rPr>
              <a:t>veda's</a:t>
            </a:r>
            <a:r>
              <a:rPr kumimoji="0" lang="en-IN" altLang="en-US" sz="15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sym typeface="+mn-ea"/>
              </a:rPr>
              <a:t> are seldom read (or) understood today, even by the devout, they no doubt from the bedrock of the universal religion (or) " </a:t>
            </a:r>
            <a:r>
              <a:rPr kumimoji="0" lang="en-IN" altLang="en-US" sz="15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sym typeface="+mn-ea"/>
              </a:rPr>
              <a:t>Sanathana</a:t>
            </a:r>
            <a:r>
              <a:rPr kumimoji="0" lang="en-IN" altLang="en-US" sz="15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sym typeface="+mn-ea"/>
              </a:rPr>
              <a:t> Dharma " that all Hindu's follow.</a:t>
            </a:r>
            <a:br>
              <a:rPr kumimoji="0" lang="en-IN" altLang="en-US" sz="15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sym typeface="+mn-ea"/>
              </a:rPr>
            </a:br>
            <a:endParaRPr kumimoji="0" lang="en-IN" altLang="en-US" sz="15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56" name="TextBox 55"/>
          <p:cNvSpPr txBox="1"/>
          <p:nvPr/>
        </p:nvSpPr>
        <p:spPr>
          <a:xfrm>
            <a:off x="567645" y="2223470"/>
            <a:ext cx="4402702" cy="1095300"/>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14630" indent="-214630">
              <a:lnSpc>
                <a:spcPct val="150000"/>
              </a:lnSpc>
              <a:buFont typeface="Arial" panose="020B0604020202020204" pitchFamily="34" charset="0"/>
              <a:buChar char="•"/>
            </a:pPr>
            <a:r>
              <a:rPr kumimoji="0" lang="en-IN" altLang="en-US" sz="15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The laws of the </a:t>
            </a:r>
            <a:r>
              <a:rPr kumimoji="0" lang="en-IN" altLang="en-US" sz="15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veda's</a:t>
            </a:r>
            <a:r>
              <a:rPr kumimoji="0" lang="en-IN" altLang="en-US" sz="15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have regulated the social, legal, domestic, religious customs of Hindu's </a:t>
            </a:r>
            <a:r>
              <a:rPr kumimoji="0" lang="en-IN" altLang="en-US" sz="1500" b="0" i="0" u="none" strike="noStrike" kern="120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upto</a:t>
            </a:r>
            <a:r>
              <a:rPr kumimoji="0" lang="en-IN" altLang="en-US" sz="15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the present day.</a:t>
            </a:r>
            <a:endParaRPr kumimoji="0" lang="en-IN" altLang="en-US" sz="15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p:nvPr/>
        </p:nvSpPr>
        <p:spPr>
          <a:xfrm>
            <a:off x="628650" y="1204857"/>
            <a:ext cx="7886700" cy="3263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Samhitas in the Atharva Veda have written accounts of </a:t>
            </a:r>
            <a:r>
              <a:rPr lang="en-US" b="1" dirty="0">
                <a:latin typeface="Calibri" panose="020F0502020204030204" pitchFamily="34" charset="0"/>
                <a:cs typeface="Calibri" panose="020F0502020204030204" pitchFamily="34" charset="0"/>
              </a:rPr>
              <a:t>Surgical and medical speculations</a:t>
            </a:r>
            <a:r>
              <a:rPr lang="en-US" dirty="0">
                <a:latin typeface="Calibri" panose="020F0502020204030204" pitchFamily="34" charset="0"/>
                <a:cs typeface="Calibri" panose="020F0502020204030204" pitchFamily="34" charset="0"/>
              </a:rPr>
              <a:t>, it includes mantras and verses for treating a variety of ailments. </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Atharva-Samhita contains mantras meant for routine rites and rituals.</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solidFill>
                  <a:srgbClr val="202122"/>
                </a:solidFill>
                <a:latin typeface="Calibri" panose="020F0502020204030204" pitchFamily="34" charset="0"/>
                <a:cs typeface="Calibri" panose="020F0502020204030204" pitchFamily="34" charset="0"/>
              </a:rPr>
              <a:t>Numerous hymns of the Atharvaveda are prayers and incantations wishing a child or loved one to get over some sickness and become healthy again, along with comforting the family members.</a:t>
            </a:r>
            <a:endParaRPr lang="en-US" dirty="0">
              <a:solidFill>
                <a:srgbClr val="202122"/>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According to Patanjali, Atharvaveda had nine </a:t>
            </a:r>
            <a:r>
              <a:rPr lang="en-US" dirty="0" err="1">
                <a:solidFill>
                  <a:srgbClr val="000000"/>
                </a:solidFill>
                <a:latin typeface="Calibri" panose="020F0502020204030204" pitchFamily="34" charset="0"/>
                <a:cs typeface="Calibri" panose="020F0502020204030204" pitchFamily="34" charset="0"/>
              </a:rPr>
              <a:t>Shakhas</a:t>
            </a:r>
            <a:r>
              <a:rPr lang="en-US" dirty="0">
                <a:solidFill>
                  <a:srgbClr val="000000"/>
                </a:solidFill>
                <a:latin typeface="Calibri" panose="020F0502020204030204" pitchFamily="34" charset="0"/>
                <a:cs typeface="Calibri" panose="020F0502020204030204" pitchFamily="34" charset="0"/>
              </a:rPr>
              <a:t>, but the Samhita of the Atharvaveda is today available only in two </a:t>
            </a:r>
            <a:r>
              <a:rPr lang="en-US" dirty="0" err="1">
                <a:solidFill>
                  <a:srgbClr val="000000"/>
                </a:solidFill>
                <a:latin typeface="Calibri" panose="020F0502020204030204" pitchFamily="34" charset="0"/>
                <a:cs typeface="Calibri" panose="020F0502020204030204" pitchFamily="34" charset="0"/>
              </a:rPr>
              <a:t>rescensions</a:t>
            </a:r>
            <a:r>
              <a:rPr lang="en-US" dirty="0">
                <a:solidFill>
                  <a:srgbClr val="000000"/>
                </a:solidFill>
                <a:latin typeface="Calibri" panose="020F0502020204030204" pitchFamily="34" charset="0"/>
                <a:cs typeface="Calibri" panose="020F0502020204030204" pitchFamily="34" charset="0"/>
              </a:rPr>
              <a:t> – the </a:t>
            </a:r>
            <a:r>
              <a:rPr lang="en-US" dirty="0" err="1">
                <a:solidFill>
                  <a:srgbClr val="000000"/>
                </a:solidFill>
                <a:latin typeface="Calibri" panose="020F0502020204030204" pitchFamily="34" charset="0"/>
                <a:cs typeface="Calibri" panose="020F0502020204030204" pitchFamily="34" charset="0"/>
              </a:rPr>
              <a:t>Shaunaka</a:t>
            </a:r>
            <a:r>
              <a:rPr lang="en-US" dirty="0">
                <a:solidFill>
                  <a:srgbClr val="000000"/>
                </a:solidFill>
                <a:latin typeface="Calibri" panose="020F0502020204030204" pitchFamily="34" charset="0"/>
                <a:cs typeface="Calibri" panose="020F0502020204030204" pitchFamily="34" charset="0"/>
              </a:rPr>
              <a:t> and the </a:t>
            </a:r>
            <a:r>
              <a:rPr lang="en-US" dirty="0" err="1">
                <a:solidFill>
                  <a:srgbClr val="000000"/>
                </a:solidFill>
                <a:latin typeface="Calibri" panose="020F0502020204030204" pitchFamily="34" charset="0"/>
                <a:cs typeface="Calibri" panose="020F0502020204030204" pitchFamily="34" charset="0"/>
              </a:rPr>
              <a:t>Paippalada</a:t>
            </a:r>
            <a:r>
              <a:rPr lang="en-US" dirty="0">
                <a:solidFill>
                  <a:srgbClr val="000000"/>
                </a:solidFill>
                <a:latin typeface="Calibri" panose="020F0502020204030204" pitchFamily="34" charset="0"/>
                <a:cs typeface="Calibri" panose="020F0502020204030204" pitchFamily="34" charset="0"/>
              </a:rPr>
              <a:t>. </a:t>
            </a:r>
            <a:endParaRPr lang="en-US" dirty="0">
              <a:solidFill>
                <a:srgbClr val="202122"/>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It is the </a:t>
            </a:r>
            <a:r>
              <a:rPr lang="en-US" dirty="0" err="1">
                <a:solidFill>
                  <a:srgbClr val="000000"/>
                </a:solidFill>
                <a:latin typeface="Calibri" panose="020F0502020204030204" pitchFamily="34" charset="0"/>
                <a:cs typeface="Calibri" panose="020F0502020204030204" pitchFamily="34" charset="0"/>
              </a:rPr>
              <a:t>Shaunaka</a:t>
            </a:r>
            <a:r>
              <a:rPr lang="en-US" dirty="0">
                <a:solidFill>
                  <a:srgbClr val="000000"/>
                </a:solidFill>
                <a:latin typeface="Calibri" panose="020F0502020204030204" pitchFamily="34" charset="0"/>
                <a:cs typeface="Calibri" panose="020F0502020204030204" pitchFamily="34" charset="0"/>
              </a:rPr>
              <a:t>-Samhita that is frequently meant when the Atharvaveda is mentioned in ancient and modern literature.  It is a collection of 730 hymns containing 5987 Mantras, divided into 20 books (</a:t>
            </a:r>
            <a:r>
              <a:rPr lang="en-US" i="1" dirty="0" err="1">
                <a:solidFill>
                  <a:srgbClr val="000000"/>
                </a:solidFill>
                <a:latin typeface="Calibri" panose="020F0502020204030204" pitchFamily="34" charset="0"/>
                <a:cs typeface="Calibri" panose="020F0502020204030204" pitchFamily="34" charset="0"/>
              </a:rPr>
              <a:t>Kandas</a:t>
            </a:r>
            <a:r>
              <a:rPr lang="en-US" dirty="0">
                <a:solidFill>
                  <a:srgbClr val="000000"/>
                </a:solidFill>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p:txBody>
      </p:sp>
      <p:sp>
        <p:nvSpPr>
          <p:cNvPr id="12" name="Title 1"/>
          <p:cNvSpPr>
            <a:spLocks noGrp="1"/>
          </p:cNvSpPr>
          <p:nvPr>
            <p:ph type="title"/>
          </p:nvPr>
        </p:nvSpPr>
        <p:spPr>
          <a:xfrm>
            <a:off x="628650" y="402936"/>
            <a:ext cx="7886700" cy="801921"/>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000" dirty="0">
                <a:latin typeface="Bahnschrift" panose="020B0502040204020203" pitchFamily="34" charset="0"/>
              </a:rPr>
              <a:t>The </a:t>
            </a:r>
            <a:r>
              <a:rPr lang="en-US" sz="2000" dirty="0" err="1">
                <a:latin typeface="Bahnschrift" panose="020B0502040204020203" pitchFamily="34" charset="0"/>
              </a:rPr>
              <a:t>Samhithas</a:t>
            </a:r>
            <a:endParaRPr lang="en-IN" sz="2000" dirty="0">
              <a:latin typeface="Bahnschrift" panose="020B0502040204020203"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55132" y="353617"/>
            <a:ext cx="4939868" cy="568181"/>
          </a:xfrm>
        </p:spPr>
        <p:txBody>
          <a:bodyP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N" sz="2400" dirty="0">
                <a:latin typeface="Bahnschrift" panose="020B0502040204020203" pitchFamily="34" charset="0"/>
              </a:rPr>
              <a:t>The Brahmanas</a:t>
            </a:r>
            <a:endParaRPr lang="en-IN" sz="2400" dirty="0">
              <a:latin typeface="Bahnschrift" panose="020B0502040204020203" pitchFamily="34" charset="0"/>
            </a:endParaRPr>
          </a:p>
        </p:txBody>
      </p:sp>
      <p:sp>
        <p:nvSpPr>
          <p:cNvPr id="5" name="Content Placeholder 2"/>
          <p:cNvSpPr txBox="1"/>
          <p:nvPr/>
        </p:nvSpPr>
        <p:spPr>
          <a:xfrm>
            <a:off x="3049412" y="1006553"/>
            <a:ext cx="5345588" cy="3783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L="0" marR="0" lvl="0" indent="-311150" algn="l" defTabSz="685800" rtl="0" eaLnBrk="1" latinLnBrk="0" hangingPunct="1">
              <a:lnSpc>
                <a:spcPct val="115000"/>
              </a:lnSpc>
              <a:spcBef>
                <a:spcPts val="0"/>
              </a:spcBef>
              <a:spcAft>
                <a:spcPts val="0"/>
              </a:spcAft>
              <a:buClr>
                <a:schemeClr val="dk2"/>
              </a:buClr>
              <a:buSzPts val="1300"/>
              <a:buFont typeface="Abel"/>
              <a:buChar char="●"/>
              <a:defRPr sz="1350" b="0" i="0" u="none" strike="noStrike" kern="1200" cap="none">
                <a:solidFill>
                  <a:schemeClr val="tx1"/>
                </a:solidFill>
                <a:latin typeface="+mn-lt"/>
                <a:ea typeface="+mn-ea"/>
                <a:cs typeface="+mn-cs"/>
                <a:sym typeface="Roboto" panose="02000000000000000000"/>
              </a:defRPr>
            </a:lvl1pPr>
            <a:lvl2pPr marL="342900" marR="0" lvl="1"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2pPr>
            <a:lvl3pPr marL="685800" marR="0" lvl="2"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3pPr>
            <a:lvl4pPr marL="1028700" marR="0" lvl="3"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4pPr>
            <a:lvl5pPr marL="1371600" marR="0" lvl="4"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5pPr>
            <a:lvl6pPr marL="1714500" marR="0" lvl="5"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6pPr>
            <a:lvl7pPr marL="2057400" marR="0" lvl="6"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7pPr>
            <a:lvl8pPr marL="2400300" marR="0" lvl="7" indent="-311150" algn="l" defTabSz="685800" rtl="0" eaLnBrk="1" latinLnBrk="0" hangingPunct="1">
              <a:lnSpc>
                <a:spcPct val="115000"/>
              </a:lnSpc>
              <a:spcBef>
                <a:spcPts val="1600"/>
              </a:spcBef>
              <a:spcAft>
                <a:spcPts val="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8pPr>
            <a:lvl9pPr marL="2743200" marR="0" lvl="8" indent="-311150" algn="l" defTabSz="685800" rtl="0" eaLnBrk="1" latinLnBrk="0" hangingPunct="1">
              <a:lnSpc>
                <a:spcPct val="115000"/>
              </a:lnSpc>
              <a:spcBef>
                <a:spcPts val="1600"/>
              </a:spcBef>
              <a:spcAft>
                <a:spcPts val="1600"/>
              </a:spcAft>
              <a:buClr>
                <a:schemeClr val="dk2"/>
              </a:buClr>
              <a:buSzPts val="1300"/>
              <a:buFont typeface="Roboto Condensed Light" panose="02000000000000000000"/>
              <a:buChar char="■"/>
              <a:defRPr sz="1350" b="0" i="0" u="none" strike="noStrike" kern="1200" cap="none">
                <a:solidFill>
                  <a:schemeClr val="tx1"/>
                </a:solidFill>
                <a:latin typeface="+mn-lt"/>
                <a:ea typeface="+mn-ea"/>
                <a:cs typeface="+mn-cs"/>
                <a:sym typeface="Roboto" panose="02000000000000000000"/>
              </a:defRPr>
            </a:lvl9pPr>
          </a:lstStyle>
          <a:p>
            <a:pPr marL="285750" indent="-285750">
              <a:lnSpc>
                <a:spcPct val="150000"/>
              </a:lnSpc>
            </a:pPr>
            <a:r>
              <a:rPr lang="en-US" dirty="0">
                <a:latin typeface="Calibri" panose="020F0502020204030204" pitchFamily="34" charset="0"/>
                <a:cs typeface="Calibri" panose="020F0502020204030204" pitchFamily="34" charset="0"/>
              </a:rPr>
              <a:t>Atharva Veda has only one Brahmana and that is </a:t>
            </a:r>
            <a:r>
              <a:rPr lang="en-US" dirty="0" err="1">
                <a:latin typeface="Calibri" panose="020F0502020204030204" pitchFamily="34" charset="0"/>
                <a:cs typeface="Calibri" panose="020F0502020204030204" pitchFamily="34" charset="0"/>
              </a:rPr>
              <a:t>Gopatha</a:t>
            </a:r>
            <a:r>
              <a:rPr lang="en-US" dirty="0">
                <a:latin typeface="Calibri" panose="020F0502020204030204" pitchFamily="34" charset="0"/>
                <a:cs typeface="Calibri" panose="020F0502020204030204" pitchFamily="34" charset="0"/>
              </a:rPr>
              <a:t> Brahmana.</a:t>
            </a:r>
            <a:endParaRPr lang="en-US" dirty="0">
              <a:latin typeface="Calibri" panose="020F0502020204030204" pitchFamily="34" charset="0"/>
              <a:cs typeface="Calibri" panose="020F0502020204030204" pitchFamily="34" charset="0"/>
            </a:endParaRPr>
          </a:p>
          <a:p>
            <a:pPr marL="285750" indent="-285750">
              <a:lnSpc>
                <a:spcPct val="150000"/>
              </a:lnSpc>
            </a:pPr>
            <a:endParaRPr lang="en-IN" sz="700" b="1" dirty="0">
              <a:latin typeface="Calibri" panose="020F0502020204030204" pitchFamily="34" charset="0"/>
              <a:cs typeface="Calibri" panose="020F0502020204030204" pitchFamily="34" charset="0"/>
            </a:endParaRPr>
          </a:p>
          <a:p>
            <a:pPr marL="285750" indent="-285750">
              <a:lnSpc>
                <a:spcPct val="150000"/>
              </a:lnSpc>
            </a:pPr>
            <a:r>
              <a:rPr lang="en-IN" b="1" dirty="0">
                <a:latin typeface="Calibri" panose="020F0502020204030204" pitchFamily="34" charset="0"/>
                <a:cs typeface="Calibri" panose="020F0502020204030204" pitchFamily="34" charset="0"/>
              </a:rPr>
              <a:t>The </a:t>
            </a:r>
            <a:r>
              <a:rPr lang="en-IN" b="1" dirty="0" err="1">
                <a:latin typeface="Calibri" panose="020F0502020204030204" pitchFamily="34" charset="0"/>
                <a:cs typeface="Calibri" panose="020F0502020204030204" pitchFamily="34" charset="0"/>
              </a:rPr>
              <a:t>Gopatha</a:t>
            </a:r>
            <a:r>
              <a:rPr lang="en-IN" b="1" dirty="0">
                <a:latin typeface="Calibri" panose="020F0502020204030204" pitchFamily="34" charset="0"/>
                <a:cs typeface="Calibri" panose="020F0502020204030204" pitchFamily="34" charset="0"/>
              </a:rPr>
              <a:t> Brahmana</a:t>
            </a:r>
            <a:r>
              <a:rPr lang="en-IN" dirty="0">
                <a:latin typeface="Calibri" panose="020F0502020204030204" pitchFamily="34" charset="0"/>
                <a:cs typeface="Calibri" panose="020F0502020204030204" pitchFamily="34" charset="0"/>
              </a:rPr>
              <a:t> is associated with the Atharvaveda and </a:t>
            </a:r>
            <a:r>
              <a:rPr lang="en-IN" dirty="0" err="1">
                <a:latin typeface="Calibri" panose="020F0502020204030204" pitchFamily="34" charset="0"/>
                <a:cs typeface="Calibri" panose="020F0502020204030204" pitchFamily="34" charset="0"/>
              </a:rPr>
              <a:t>dividd</a:t>
            </a:r>
            <a:r>
              <a:rPr lang="en-IN" dirty="0">
                <a:latin typeface="Calibri" panose="020F0502020204030204" pitchFamily="34" charset="0"/>
                <a:cs typeface="Calibri" panose="020F0502020204030204" pitchFamily="34" charset="0"/>
              </a:rPr>
              <a:t> into two khandas (chapters), i.e. </a:t>
            </a:r>
            <a:r>
              <a:rPr lang="en-IN" dirty="0" err="1">
                <a:latin typeface="Calibri" panose="020F0502020204030204" pitchFamily="34" charset="0"/>
                <a:cs typeface="Calibri" panose="020F0502020204030204" pitchFamily="34" charset="0"/>
              </a:rPr>
              <a:t>Purvabhaga</a:t>
            </a:r>
            <a:r>
              <a:rPr lang="en-IN" dirty="0">
                <a:latin typeface="Calibri" panose="020F0502020204030204" pitchFamily="34" charset="0"/>
                <a:cs typeface="Calibri" panose="020F0502020204030204" pitchFamily="34" charset="0"/>
              </a:rPr>
              <a:t> and </a:t>
            </a:r>
            <a:r>
              <a:rPr lang="en-IN" dirty="0" err="1">
                <a:latin typeface="Calibri" panose="020F0502020204030204" pitchFamily="34" charset="0"/>
                <a:cs typeface="Calibri" panose="020F0502020204030204" pitchFamily="34" charset="0"/>
              </a:rPr>
              <a:t>Uttarabhaga</a:t>
            </a:r>
            <a:r>
              <a:rPr lang="en-IN" dirty="0">
                <a:latin typeface="Calibri" panose="020F0502020204030204" pitchFamily="34" charset="0"/>
                <a:cs typeface="Calibri" panose="020F0502020204030204" pitchFamily="34" charset="0"/>
              </a:rPr>
              <a:t>. The </a:t>
            </a:r>
            <a:r>
              <a:rPr lang="en-IN" dirty="0" err="1">
                <a:latin typeface="Calibri" panose="020F0502020204030204" pitchFamily="34" charset="0"/>
                <a:cs typeface="Calibri" panose="020F0502020204030204" pitchFamily="34" charset="0"/>
              </a:rPr>
              <a:t>Purvabhaga</a:t>
            </a:r>
            <a:r>
              <a:rPr lang="en-IN" dirty="0">
                <a:latin typeface="Calibri" panose="020F0502020204030204" pitchFamily="34" charset="0"/>
                <a:cs typeface="Calibri" panose="020F0502020204030204" pitchFamily="34" charset="0"/>
              </a:rPr>
              <a:t> is divided into 5 </a:t>
            </a:r>
            <a:r>
              <a:rPr lang="en-IN" dirty="0" err="1">
                <a:latin typeface="Calibri" panose="020F0502020204030204" pitchFamily="34" charset="0"/>
                <a:cs typeface="Calibri" panose="020F0502020204030204" pitchFamily="34" charset="0"/>
              </a:rPr>
              <a:t>prapathakas</a:t>
            </a:r>
            <a:r>
              <a:rPr lang="en-IN" dirty="0">
                <a:latin typeface="Calibri" panose="020F0502020204030204" pitchFamily="34" charset="0"/>
                <a:cs typeface="Calibri" panose="020F0502020204030204" pitchFamily="34" charset="0"/>
              </a:rPr>
              <a:t> and 135 </a:t>
            </a:r>
            <a:r>
              <a:rPr lang="en-IN" dirty="0" err="1">
                <a:latin typeface="Calibri" panose="020F0502020204030204" pitchFamily="34" charset="0"/>
                <a:cs typeface="Calibri" panose="020F0502020204030204" pitchFamily="34" charset="0"/>
              </a:rPr>
              <a:t>kandikas</a:t>
            </a:r>
            <a:r>
              <a:rPr lang="en-IN" dirty="0">
                <a:latin typeface="Calibri" panose="020F0502020204030204" pitchFamily="34" charset="0"/>
                <a:cs typeface="Calibri" panose="020F0502020204030204" pitchFamily="34" charset="0"/>
              </a:rPr>
              <a:t> and the </a:t>
            </a:r>
            <a:r>
              <a:rPr lang="en-IN" dirty="0" err="1">
                <a:latin typeface="Calibri" panose="020F0502020204030204" pitchFamily="34" charset="0"/>
                <a:cs typeface="Calibri" panose="020F0502020204030204" pitchFamily="34" charset="0"/>
              </a:rPr>
              <a:t>Uttarabhaga</a:t>
            </a:r>
            <a:r>
              <a:rPr lang="en-IN" dirty="0">
                <a:latin typeface="Calibri" panose="020F0502020204030204" pitchFamily="34" charset="0"/>
                <a:cs typeface="Calibri" panose="020F0502020204030204" pitchFamily="34" charset="0"/>
              </a:rPr>
              <a:t> is divided into 6 </a:t>
            </a:r>
            <a:r>
              <a:rPr lang="en-IN" dirty="0" err="1">
                <a:latin typeface="Calibri" panose="020F0502020204030204" pitchFamily="34" charset="0"/>
                <a:cs typeface="Calibri" panose="020F0502020204030204" pitchFamily="34" charset="0"/>
              </a:rPr>
              <a:t>prapathakas</a:t>
            </a:r>
            <a:r>
              <a:rPr lang="en-IN" dirty="0">
                <a:latin typeface="Calibri" panose="020F0502020204030204" pitchFamily="34" charset="0"/>
                <a:cs typeface="Calibri" panose="020F0502020204030204" pitchFamily="34" charset="0"/>
              </a:rPr>
              <a:t> and 123 </a:t>
            </a:r>
            <a:r>
              <a:rPr lang="en-IN" dirty="0" err="1">
                <a:latin typeface="Calibri" panose="020F0502020204030204" pitchFamily="34" charset="0"/>
                <a:cs typeface="Calibri" panose="020F0502020204030204" pitchFamily="34" charset="0"/>
              </a:rPr>
              <a:t>kandikas</a:t>
            </a:r>
            <a:r>
              <a:rPr lang="en-IN" dirty="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a:p>
            <a:pPr marL="285750" indent="-285750">
              <a:lnSpc>
                <a:spcPct val="150000"/>
              </a:lnSpc>
            </a:pPr>
            <a:endParaRPr lang="en-US" sz="800" dirty="0">
              <a:latin typeface="Calibri" panose="020F0502020204030204" pitchFamily="34" charset="0"/>
              <a:cs typeface="Calibri" panose="020F0502020204030204" pitchFamily="34" charset="0"/>
            </a:endParaRPr>
          </a:p>
          <a:p>
            <a:pPr marL="285750" indent="-285750">
              <a:lnSpc>
                <a:spcPct val="150000"/>
              </a:lnSpc>
            </a:pPr>
            <a:r>
              <a:rPr lang="en-US" dirty="0">
                <a:latin typeface="Calibri" panose="020F0502020204030204" pitchFamily="34" charset="0"/>
                <a:cs typeface="Calibri" panose="020F0502020204030204" pitchFamily="34" charset="0"/>
              </a:rPr>
              <a:t>The </a:t>
            </a:r>
            <a:r>
              <a:rPr lang="en-US" dirty="0" err="1">
                <a:latin typeface="Calibri" panose="020F0502020204030204" pitchFamily="34" charset="0"/>
                <a:cs typeface="Calibri" panose="020F0502020204030204" pitchFamily="34" charset="0"/>
              </a:rPr>
              <a:t>Gopatha</a:t>
            </a:r>
            <a:r>
              <a:rPr lang="en-US" dirty="0">
                <a:latin typeface="Calibri" panose="020F0502020204030204" pitchFamily="34" charset="0"/>
                <a:cs typeface="Calibri" panose="020F0502020204030204" pitchFamily="34" charset="0"/>
              </a:rPr>
              <a:t> Brahmana differs from other </a:t>
            </a:r>
            <a:r>
              <a:rPr lang="en-US" dirty="0" err="1">
                <a:latin typeface="Calibri" panose="020F0502020204030204" pitchFamily="34" charset="0"/>
                <a:cs typeface="Calibri" panose="020F0502020204030204" pitchFamily="34" charset="0"/>
              </a:rPr>
              <a:t>vedic</a:t>
            </a:r>
            <a:r>
              <a:rPr lang="en-US" dirty="0">
                <a:latin typeface="Calibri" panose="020F0502020204030204" pitchFamily="34" charset="0"/>
                <a:cs typeface="Calibri" panose="020F0502020204030204" pitchFamily="34" charset="0"/>
              </a:rPr>
              <a:t> texts, such as in its concept of creation of universe, concept of om, view on Gayatri and Brahmacharya, interpretation of sacrifice, priests, liturgical formalities; and classification of sacrifices, as well as grammatical and linguistic peculiarities.</a:t>
            </a:r>
            <a:endParaRPr lang="en-IN" dirty="0">
              <a:latin typeface="Calibri" panose="020F0502020204030204" pitchFamily="34" charset="0"/>
              <a:cs typeface="Calibri" panose="020F0502020204030204" pitchFamily="34" charset="0"/>
            </a:endParaRPr>
          </a:p>
          <a:p>
            <a:pPr marL="285750" indent="-285750">
              <a:lnSpc>
                <a:spcPct val="150000"/>
              </a:lnSpc>
            </a:pPr>
            <a:endParaRPr lang="en-IN" dirty="0">
              <a:latin typeface="Calibri" panose="020F0502020204030204" pitchFamily="34" charset="0"/>
              <a:cs typeface="Calibri" panose="020F0502020204030204" pitchFamily="34" charset="0"/>
            </a:endParaRPr>
          </a:p>
        </p:txBody>
      </p:sp>
      <p:pic>
        <p:nvPicPr>
          <p:cNvPr id="6" name="Picture 2" descr="Chaukhambha Sanskrit Sansthan - Readers End"/>
          <p:cNvPicPr>
            <a:picLocks noChangeAspect="1" noChangeArrowheads="1"/>
          </p:cNvPicPr>
          <p:nvPr/>
        </p:nvPicPr>
        <p:blipFill rotWithShape="1">
          <a:blip r:embed="rId1">
            <a:extLst>
              <a:ext uri="{28A0092B-C50C-407E-A947-70E740481C1C}">
                <a14:useLocalDpi xmlns:a14="http://schemas.microsoft.com/office/drawing/2010/main" val="0"/>
              </a:ext>
            </a:extLst>
          </a:blip>
          <a:srcRect r="2392"/>
          <a:stretch>
            <a:fillRect/>
          </a:stretch>
        </p:blipFill>
        <p:spPr bwMode="auto">
          <a:xfrm>
            <a:off x="437027" y="1006553"/>
            <a:ext cx="2418650" cy="3578218"/>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628650" y="273844"/>
            <a:ext cx="7886700" cy="619041"/>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kumimoji="0" lang="en-US" sz="2400" i="0" u="none" strike="noStrike" kern="1200" cap="none" spc="0" normalizeH="0" baseline="0" noProof="0" dirty="0">
                <a:ln>
                  <a:noFill/>
                </a:ln>
                <a:effectLst/>
                <a:uLnTx/>
                <a:uFillTx/>
                <a:latin typeface="Bahnschrift" panose="020B0502040204020203" pitchFamily="34" charset="0"/>
                <a:cs typeface="Algerian" panose="04020705040A02060702" pitchFamily="82" charset="0"/>
              </a:rPr>
              <a:t>The </a:t>
            </a:r>
            <a:r>
              <a:rPr kumimoji="0" lang="en-US" sz="2400" i="0" u="none" strike="noStrike" kern="1200" cap="none" spc="0" normalizeH="0" baseline="0" noProof="0" dirty="0" err="1">
                <a:ln>
                  <a:noFill/>
                </a:ln>
                <a:effectLst/>
                <a:uLnTx/>
                <a:uFillTx/>
                <a:latin typeface="Bahnschrift" panose="020B0502040204020203" pitchFamily="34" charset="0"/>
                <a:cs typeface="Algerian" panose="04020705040A02060702" pitchFamily="82" charset="0"/>
              </a:rPr>
              <a:t>Aranyakas</a:t>
            </a:r>
            <a:r>
              <a:rPr kumimoji="0" lang="en-US" sz="2400" i="0" u="none" strike="noStrike" kern="1200" cap="none" spc="0" normalizeH="0" baseline="0" noProof="0" dirty="0">
                <a:ln>
                  <a:noFill/>
                </a:ln>
                <a:effectLst/>
                <a:uLnTx/>
                <a:uFillTx/>
                <a:latin typeface="Bahnschrift" panose="020B0502040204020203" pitchFamily="34" charset="0"/>
                <a:cs typeface="Algerian" panose="04020705040A02060702" pitchFamily="82" charset="0"/>
              </a:rPr>
              <a:t> and Upanishads</a:t>
            </a:r>
            <a:endParaRPr lang="en-IN" sz="1050" dirty="0">
              <a:latin typeface="Bahnschrift" panose="020B0502040204020203" pitchFamily="34" charset="0"/>
            </a:endParaRPr>
          </a:p>
        </p:txBody>
      </p:sp>
      <p:sp>
        <p:nvSpPr>
          <p:cNvPr id="10" name="Content Placeholder 2"/>
          <p:cNvSpPr txBox="1"/>
          <p:nvPr/>
        </p:nvSpPr>
        <p:spPr>
          <a:xfrm>
            <a:off x="628650" y="1375593"/>
            <a:ext cx="7886700" cy="3263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No </a:t>
            </a:r>
            <a:r>
              <a:rPr lang="en-US" dirty="0" err="1">
                <a:latin typeface="Calibri" panose="020F0502020204030204" pitchFamily="34" charset="0"/>
                <a:cs typeface="Calibri" panose="020F0502020204030204" pitchFamily="34" charset="0"/>
              </a:rPr>
              <a:t>Aranynaka</a:t>
            </a:r>
            <a:r>
              <a:rPr lang="en-US" dirty="0">
                <a:latin typeface="Calibri" panose="020F0502020204030204" pitchFamily="34" charset="0"/>
                <a:cs typeface="Calibri" panose="020F0502020204030204" pitchFamily="34" charset="0"/>
              </a:rPr>
              <a:t> of Atharva Veda has come to light to date.</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Atharvaveda has three primary Upanishads embedded within it.</a:t>
            </a:r>
            <a:endParaRPr lang="en-US" dirty="0">
              <a:latin typeface="Calibri" panose="020F0502020204030204" pitchFamily="34" charset="0"/>
              <a:cs typeface="Calibri" panose="020F0502020204030204" pitchFamily="34" charset="0"/>
            </a:endParaRPr>
          </a:p>
          <a:p>
            <a:pPr indent="0">
              <a:lnSpc>
                <a:spcPct val="150000"/>
              </a:lnSpc>
            </a:pPr>
            <a:r>
              <a:rPr lang="en-IN" b="1" dirty="0">
                <a:latin typeface="Calibri" panose="020F0502020204030204" pitchFamily="34" charset="0"/>
                <a:cs typeface="Calibri" panose="020F0502020204030204" pitchFamily="34" charset="0"/>
              </a:rPr>
              <a:t>    </a:t>
            </a:r>
            <a:r>
              <a:rPr lang="en-IN" b="1" dirty="0" err="1">
                <a:latin typeface="Calibri" panose="020F0502020204030204" pitchFamily="34" charset="0"/>
                <a:cs typeface="Calibri" panose="020F0502020204030204" pitchFamily="34" charset="0"/>
              </a:rPr>
              <a:t>Mundaka</a:t>
            </a:r>
            <a:r>
              <a:rPr lang="en-IN" b="1" dirty="0">
                <a:latin typeface="Calibri" panose="020F0502020204030204" pitchFamily="34" charset="0"/>
                <a:cs typeface="Calibri" panose="020F0502020204030204" pitchFamily="34" charset="0"/>
              </a:rPr>
              <a:t> Upanishad</a:t>
            </a:r>
            <a:endParaRPr lang="en-IN" b="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It is a poetic-style Upanishad, with 64 verses, written in the form of mantras. However, these mantras are not used in rituals, rather they are used for teaching and meditation on spiritual knowledge.</a:t>
            </a:r>
            <a:endParaRPr lang="en-US" dirty="0">
              <a:latin typeface="Calibri" panose="020F0502020204030204" pitchFamily="34" charset="0"/>
              <a:cs typeface="Calibri" panose="020F0502020204030204" pitchFamily="34" charset="0"/>
            </a:endParaRPr>
          </a:p>
          <a:p>
            <a:pPr indent="0">
              <a:lnSpc>
                <a:spcPct val="150000"/>
              </a:lnSpc>
            </a:pPr>
            <a:r>
              <a:rPr lang="en-IN" b="1" dirty="0">
                <a:latin typeface="Calibri" panose="020F0502020204030204" pitchFamily="34" charset="0"/>
                <a:cs typeface="Calibri" panose="020F0502020204030204" pitchFamily="34" charset="0"/>
              </a:rPr>
              <a:t>    </a:t>
            </a:r>
            <a:r>
              <a:rPr lang="en-IN" b="1" dirty="0" err="1">
                <a:latin typeface="Calibri" panose="020F0502020204030204" pitchFamily="34" charset="0"/>
                <a:cs typeface="Calibri" panose="020F0502020204030204" pitchFamily="34" charset="0"/>
              </a:rPr>
              <a:t>Mandukya</a:t>
            </a:r>
            <a:r>
              <a:rPr lang="en-IN" b="1" dirty="0">
                <a:latin typeface="Calibri" panose="020F0502020204030204" pitchFamily="34" charset="0"/>
                <a:cs typeface="Calibri" panose="020F0502020204030204" pitchFamily="34" charset="0"/>
              </a:rPr>
              <a:t> Upanishad</a:t>
            </a:r>
            <a:endParaRPr lang="en-IN" b="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a:t>
            </a:r>
            <a:r>
              <a:rPr lang="en-US" dirty="0" err="1">
                <a:latin typeface="Calibri" panose="020F0502020204030204" pitchFamily="34" charset="0"/>
                <a:cs typeface="Calibri" panose="020F0502020204030204" pitchFamily="34" charset="0"/>
              </a:rPr>
              <a:t>Mandukya</a:t>
            </a:r>
            <a:r>
              <a:rPr lang="en-US" dirty="0">
                <a:latin typeface="Calibri" panose="020F0502020204030204" pitchFamily="34" charset="0"/>
                <a:cs typeface="Calibri" panose="020F0502020204030204" pitchFamily="34" charset="0"/>
              </a:rPr>
              <a:t> Upanishad is the shortest of all the Upanishads, found in the Atharvaveda text.</a:t>
            </a:r>
            <a:r>
              <a:rPr lang="en-US" baseline="3000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The text discusses the syllable Om, presents the theory of four states of consciousness, asserts the existence and nature of Atman (Soul, Self).</a:t>
            </a:r>
            <a:endParaRPr lang="en-US" dirty="0">
              <a:latin typeface="Calibri" panose="020F0502020204030204" pitchFamily="34" charset="0"/>
              <a:cs typeface="Calibri" panose="020F0502020204030204" pitchFamily="34" charset="0"/>
            </a:endParaRPr>
          </a:p>
          <a:p>
            <a:pPr indent="0">
              <a:lnSpc>
                <a:spcPct val="150000"/>
              </a:lnSpc>
            </a:pPr>
            <a:r>
              <a:rPr lang="en-IN" b="1" dirty="0">
                <a:latin typeface="Calibri" panose="020F0502020204030204" pitchFamily="34" charset="0"/>
                <a:cs typeface="Calibri" panose="020F0502020204030204" pitchFamily="34" charset="0"/>
              </a:rPr>
              <a:t>     </a:t>
            </a:r>
            <a:r>
              <a:rPr lang="en-IN" b="1" dirty="0" err="1">
                <a:latin typeface="Calibri" panose="020F0502020204030204" pitchFamily="34" charset="0"/>
                <a:cs typeface="Calibri" panose="020F0502020204030204" pitchFamily="34" charset="0"/>
              </a:rPr>
              <a:t>Prashna</a:t>
            </a:r>
            <a:r>
              <a:rPr lang="en-IN" b="1" dirty="0">
                <a:latin typeface="Calibri" panose="020F0502020204030204" pitchFamily="34" charset="0"/>
                <a:cs typeface="Calibri" panose="020F0502020204030204" pitchFamily="34" charset="0"/>
              </a:rPr>
              <a:t> Upanishad</a:t>
            </a:r>
            <a:endParaRPr lang="en-IN" b="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a:t>
            </a:r>
            <a:r>
              <a:rPr lang="en-US" dirty="0" err="1">
                <a:latin typeface="Calibri" panose="020F0502020204030204" pitchFamily="34" charset="0"/>
                <a:cs typeface="Calibri" panose="020F0502020204030204" pitchFamily="34" charset="0"/>
              </a:rPr>
              <a:t>Prashna</a:t>
            </a:r>
            <a:r>
              <a:rPr lang="en-US" dirty="0">
                <a:latin typeface="Calibri" panose="020F0502020204030204" pitchFamily="34" charset="0"/>
                <a:cs typeface="Calibri" panose="020F0502020204030204" pitchFamily="34" charset="0"/>
              </a:rPr>
              <a:t> Upanishad is from the </a:t>
            </a:r>
            <a:r>
              <a:rPr lang="en-US" i="1" dirty="0" err="1">
                <a:latin typeface="Calibri" panose="020F0502020204030204" pitchFamily="34" charset="0"/>
                <a:cs typeface="Calibri" panose="020F0502020204030204" pitchFamily="34" charset="0"/>
              </a:rPr>
              <a:t>Paippalada</a:t>
            </a:r>
            <a:r>
              <a:rPr lang="en-US" dirty="0">
                <a:latin typeface="Calibri" panose="020F0502020204030204" pitchFamily="34" charset="0"/>
                <a:cs typeface="Calibri" panose="020F0502020204030204" pitchFamily="34" charset="0"/>
              </a:rPr>
              <a:t> school of </a:t>
            </a:r>
            <a:r>
              <a:rPr lang="en-US" dirty="0" err="1">
                <a:latin typeface="Calibri" panose="020F0502020204030204" pitchFamily="34" charset="0"/>
                <a:cs typeface="Calibri" panose="020F0502020204030204" pitchFamily="34" charset="0"/>
              </a:rPr>
              <a:t>Atharvavedins</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text contains six </a:t>
            </a:r>
            <a:r>
              <a:rPr lang="en-US" i="1" dirty="0" err="1">
                <a:latin typeface="Calibri" panose="020F0502020204030204" pitchFamily="34" charset="0"/>
                <a:cs typeface="Calibri" panose="020F0502020204030204" pitchFamily="34" charset="0"/>
              </a:rPr>
              <a:t>Prashna</a:t>
            </a:r>
            <a:r>
              <a:rPr lang="en-US" dirty="0">
                <a:latin typeface="Calibri" panose="020F0502020204030204" pitchFamily="34" charset="0"/>
                <a:cs typeface="Calibri" panose="020F0502020204030204" pitchFamily="34" charset="0"/>
              </a:rPr>
              <a:t> (questions), and each is a chapter with a discussion of answers.</a:t>
            </a:r>
            <a:endParaRPr lang="en-US"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IN" dirty="0">
              <a:latin typeface="Calibri" panose="020F0502020204030204" pitchFamily="34" charset="0"/>
              <a:cs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hakra concept. Inner love, light and peace. Buddha silhouette in lotus  position over colorful ornate mandala. Vector illustration isolated.  Buddhism esoteric motifs. Stock Vector | Adobe Stock"/>
          <p:cNvPicPr>
            <a:picLocks noChangeAspect="1" noChangeArrowheads="1"/>
          </p:cNvPicPr>
          <p:nvPr/>
        </p:nvPicPr>
        <p:blipFill rotWithShape="1">
          <a:blip r:embed="rId1">
            <a:extLst>
              <a:ext uri="{28A0092B-C50C-407E-A947-70E740481C1C}">
                <a14:useLocalDpi xmlns:a14="http://schemas.microsoft.com/office/drawing/2010/main" val="0"/>
              </a:ext>
            </a:extLst>
          </a:blip>
          <a:srcRect l="447" t="11461" r="-447" b="7601"/>
          <a:stretch>
            <a:fillRect/>
          </a:stretch>
        </p:blipFill>
        <p:spPr bwMode="auto">
          <a:xfrm>
            <a:off x="0" y="0"/>
            <a:ext cx="922528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 name="4">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43682" y="51435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9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9"/>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Vedangas - An Introduction | Hindu Scriptures"/>
          <p:cNvPicPr>
            <a:picLocks noChangeAspect="1" noChangeArrowheads="1"/>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28374" y="2757006"/>
            <a:ext cx="3087251" cy="198355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628650" y="542785"/>
            <a:ext cx="7886700" cy="619041"/>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800" dirty="0">
                <a:latin typeface="Bahnschrift" panose="020B0502040204020203" pitchFamily="34" charset="0"/>
              </a:rPr>
              <a:t>The </a:t>
            </a:r>
            <a:r>
              <a:rPr lang="en-US" sz="2800" dirty="0" err="1">
                <a:latin typeface="Bahnschrift" panose="020B0502040204020203" pitchFamily="34" charset="0"/>
              </a:rPr>
              <a:t>Vedangas</a:t>
            </a:r>
            <a:endParaRPr lang="en-IN" sz="1100" dirty="0">
              <a:latin typeface="Bahnschrift" panose="020B0502040204020203" pitchFamily="34" charset="0"/>
            </a:endParaRPr>
          </a:p>
        </p:txBody>
      </p:sp>
      <p:sp>
        <p:nvSpPr>
          <p:cNvPr id="9" name="TextBox 8"/>
          <p:cNvSpPr txBox="1"/>
          <p:nvPr/>
        </p:nvSpPr>
        <p:spPr>
          <a:xfrm>
            <a:off x="1547754" y="1161826"/>
            <a:ext cx="6455936" cy="1323247"/>
          </a:xfrm>
          <a:prstGeom prst="rect">
            <a:avLst/>
          </a:prstGeom>
          <a:noFill/>
        </p:spPr>
        <p:txBody>
          <a:bodyPr wrap="square">
            <a:spAutoFit/>
          </a:bodyPr>
          <a:lstStyle/>
          <a:p>
            <a:pPr>
              <a:lnSpc>
                <a:spcPct val="200000"/>
              </a:lnSpc>
            </a:pPr>
            <a:r>
              <a:rPr lang="en-US" b="0" i="0" dirty="0">
                <a:solidFill>
                  <a:schemeClr val="tx1"/>
                </a:solidFill>
                <a:effectLst/>
                <a:latin typeface="Calibri" panose="020F0502020204030204" pitchFamily="34" charset="0"/>
                <a:cs typeface="Calibri" panose="020F0502020204030204" pitchFamily="34" charset="0"/>
              </a:rPr>
              <a:t>The </a:t>
            </a:r>
            <a:r>
              <a:rPr lang="en-US" b="1" i="0" dirty="0" err="1">
                <a:solidFill>
                  <a:schemeClr val="tx1"/>
                </a:solidFill>
                <a:effectLst/>
                <a:latin typeface="Calibri" panose="020F0502020204030204" pitchFamily="34" charset="0"/>
                <a:cs typeface="Calibri" panose="020F0502020204030204" pitchFamily="34" charset="0"/>
              </a:rPr>
              <a:t>Vedanga</a:t>
            </a:r>
            <a:r>
              <a:rPr lang="en-US" b="0" i="0" dirty="0">
                <a:solidFill>
                  <a:schemeClr val="tx1"/>
                </a:solidFill>
                <a:effectLst/>
                <a:latin typeface="Calibri" panose="020F0502020204030204" pitchFamily="34" charset="0"/>
                <a:cs typeface="Calibri" panose="020F0502020204030204" pitchFamily="34" charset="0"/>
              </a:rPr>
              <a:t> ( "limbs of the Veda“ ) are six auxiliary disciplines of </a:t>
            </a:r>
            <a:r>
              <a:rPr lang="en-US" dirty="0">
                <a:solidFill>
                  <a:schemeClr val="tx1"/>
                </a:solidFill>
                <a:latin typeface="Calibri" panose="020F0502020204030204" pitchFamily="34" charset="0"/>
                <a:cs typeface="Calibri" panose="020F0502020204030204" pitchFamily="34" charset="0"/>
              </a:rPr>
              <a:t>Hinduism</a:t>
            </a:r>
            <a:r>
              <a:rPr lang="en-US" b="0" i="0" dirty="0">
                <a:solidFill>
                  <a:schemeClr val="tx1"/>
                </a:solidFill>
                <a:effectLst/>
                <a:latin typeface="Calibri" panose="020F0502020204030204" pitchFamily="34" charset="0"/>
                <a:cs typeface="Calibri" panose="020F0502020204030204" pitchFamily="34" charset="0"/>
              </a:rPr>
              <a:t> that developed in ancient times, and have been connected with the study of the </a:t>
            </a:r>
            <a:r>
              <a:rPr lang="en-US" dirty="0">
                <a:solidFill>
                  <a:schemeClr val="tx1"/>
                </a:solidFill>
                <a:latin typeface="Calibri" panose="020F0502020204030204" pitchFamily="34" charset="0"/>
                <a:cs typeface="Calibri" panose="020F0502020204030204" pitchFamily="34" charset="0"/>
              </a:rPr>
              <a:t>Vedas</a:t>
            </a:r>
            <a:r>
              <a:rPr lang="en-US" b="0" i="0" dirty="0">
                <a:solidFill>
                  <a:schemeClr val="tx1"/>
                </a:solidFill>
                <a:effectLst/>
                <a:latin typeface="Calibri" panose="020F0502020204030204" pitchFamily="34" charset="0"/>
                <a:cs typeface="Calibri" panose="020F0502020204030204" pitchFamily="34" charset="0"/>
              </a:rPr>
              <a:t>.</a:t>
            </a:r>
            <a:endParaRPr lang="en-US" b="0" i="0" dirty="0">
              <a:solidFill>
                <a:schemeClr val="tx1"/>
              </a:solidFill>
              <a:effectLst/>
              <a:latin typeface="Calibri" panose="020F0502020204030204" pitchFamily="34" charset="0"/>
              <a:cs typeface="Calibri" panose="020F0502020204030204" pitchFamily="34" charset="0"/>
            </a:endParaRPr>
          </a:p>
          <a:p>
            <a:pPr marL="285750" indent="-285750">
              <a:lnSpc>
                <a:spcPct val="20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a:t>
            </a:r>
            <a:r>
              <a:rPr lang="en-US" sz="1350" b="0" i="0" dirty="0" err="1">
                <a:solidFill>
                  <a:srgbClr val="000000"/>
                </a:solidFill>
                <a:effectLst/>
                <a:latin typeface="Calibri" panose="020F0502020204030204" pitchFamily="34" charset="0"/>
                <a:cs typeface="Calibri" panose="020F0502020204030204" pitchFamily="34" charset="0"/>
              </a:rPr>
              <a:t>Vedangas</a:t>
            </a:r>
            <a:r>
              <a:rPr lang="en-US" sz="1350" b="0" i="0" dirty="0">
                <a:solidFill>
                  <a:srgbClr val="000000"/>
                </a:solidFill>
                <a:effectLst/>
                <a:latin typeface="Calibri" panose="020F0502020204030204" pitchFamily="34" charset="0"/>
                <a:cs typeface="Calibri" panose="020F0502020204030204" pitchFamily="34" charset="0"/>
              </a:rPr>
              <a:t> are the last treatises of the Vedic Literature. </a:t>
            </a:r>
            <a:endParaRPr lang="en-IN" sz="1350"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306117"/>
            <a:ext cx="7886700" cy="619041"/>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400" dirty="0">
                <a:latin typeface="Bahnschrift" panose="020B0502040204020203" pitchFamily="34" charset="0"/>
              </a:rPr>
              <a:t>SHIKSHA ( Phonetics )</a:t>
            </a:r>
            <a:endParaRPr lang="en-IN" sz="1050" dirty="0">
              <a:latin typeface="Bahnschrift" panose="020B0502040204020203" pitchFamily="34" charset="0"/>
            </a:endParaRPr>
          </a:p>
        </p:txBody>
      </p:sp>
      <p:sp>
        <p:nvSpPr>
          <p:cNvPr id="6" name="TextBox 5"/>
          <p:cNvSpPr txBox="1"/>
          <p:nvPr/>
        </p:nvSpPr>
        <p:spPr>
          <a:xfrm>
            <a:off x="766146" y="1168284"/>
            <a:ext cx="7886700" cy="37996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Shiksha really means instruction: then in particular ‘ instruction in reciting ’ i.e., in correct pronunciation, accentuation etc. of the Samhita texts. </a:t>
            </a:r>
            <a:endParaRPr lang="en-US" sz="135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Later, it was a name given to works containing rules regarding the proper pronunciation of Vedic texts. Thus, the Shiksha-Sutras are treatises on phonetics.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Phonetics is most important in the case of the Vedic </a:t>
            </a:r>
            <a:endParaRPr lang="en-US" sz="1350" b="0" i="0" dirty="0">
              <a:solidFill>
                <a:srgbClr val="000000"/>
              </a:solidFill>
              <a:effectLst/>
              <a:latin typeface="Calibri" panose="020F0502020204030204" pitchFamily="34" charset="0"/>
              <a:cs typeface="Calibri" panose="020F0502020204030204" pitchFamily="34" charset="0"/>
            </a:endParaRPr>
          </a:p>
          <a:p>
            <a:pPr>
              <a:lnSpc>
                <a:spcPct val="150000"/>
              </a:lnSpc>
            </a:pPr>
            <a:r>
              <a:rPr lang="en-US" sz="1350" dirty="0">
                <a:latin typeface="Calibri" panose="020F0502020204030204" pitchFamily="34" charset="0"/>
                <a:cs typeface="Calibri" panose="020F0502020204030204" pitchFamily="34" charset="0"/>
              </a:rPr>
              <a:t>       </a:t>
            </a:r>
            <a:r>
              <a:rPr lang="en-US" sz="1350" b="0" i="0" dirty="0">
                <a:solidFill>
                  <a:srgbClr val="000000"/>
                </a:solidFill>
                <a:effectLst/>
                <a:latin typeface="Calibri" panose="020F0502020204030204" pitchFamily="34" charset="0"/>
                <a:cs typeface="Calibri" panose="020F0502020204030204" pitchFamily="34" charset="0"/>
              </a:rPr>
              <a:t>language.</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IN" sz="1350" b="0" i="0" dirty="0">
                <a:solidFill>
                  <a:srgbClr val="000000"/>
                </a:solidFill>
                <a:effectLst/>
                <a:latin typeface="Calibri" panose="020F0502020204030204" pitchFamily="34" charset="0"/>
                <a:cs typeface="Calibri" panose="020F0502020204030204" pitchFamily="34" charset="0"/>
              </a:rPr>
              <a:t>Some important </a:t>
            </a:r>
            <a:r>
              <a:rPr lang="en-IN" sz="1350" b="0" i="0" dirty="0" err="1">
                <a:solidFill>
                  <a:srgbClr val="000000"/>
                </a:solidFill>
                <a:effectLst/>
                <a:latin typeface="Calibri" panose="020F0502020204030204" pitchFamily="34" charset="0"/>
                <a:cs typeface="Calibri" panose="020F0502020204030204" pitchFamily="34" charset="0"/>
              </a:rPr>
              <a:t>Pratishakhyas</a:t>
            </a:r>
            <a:r>
              <a:rPr lang="en-IN" sz="1350" b="0" i="0" dirty="0">
                <a:solidFill>
                  <a:srgbClr val="000000"/>
                </a:solidFill>
                <a:effectLst/>
                <a:latin typeface="Calibri" panose="020F0502020204030204" pitchFamily="34" charset="0"/>
                <a:cs typeface="Calibri" panose="020F0502020204030204" pitchFamily="34" charset="0"/>
              </a:rPr>
              <a:t> are:</a:t>
            </a:r>
            <a:endParaRPr lang="en-IN" sz="1350" b="0" i="0" dirty="0">
              <a:solidFill>
                <a:srgbClr val="000000"/>
              </a:solidFill>
              <a:effectLst/>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IN" sz="1350" b="0" i="0" dirty="0">
                <a:solidFill>
                  <a:srgbClr val="000000"/>
                </a:solidFill>
                <a:effectLst/>
                <a:latin typeface="Calibri" panose="020F0502020204030204" pitchFamily="34" charset="0"/>
                <a:cs typeface="Calibri" panose="020F0502020204030204" pitchFamily="34" charset="0"/>
              </a:rPr>
              <a:t>Rigveda-</a:t>
            </a:r>
            <a:r>
              <a:rPr lang="en-IN" sz="1350" b="0" i="0" dirty="0" err="1">
                <a:solidFill>
                  <a:srgbClr val="000000"/>
                </a:solidFill>
                <a:effectLst/>
                <a:latin typeface="Calibri" panose="020F0502020204030204" pitchFamily="34" charset="0"/>
                <a:cs typeface="Calibri" panose="020F0502020204030204" pitchFamily="34" charset="0"/>
              </a:rPr>
              <a:t>Pratishakhya</a:t>
            </a:r>
            <a:r>
              <a:rPr lang="en-IN" sz="1350" b="0" i="0" dirty="0">
                <a:solidFill>
                  <a:srgbClr val="000000"/>
                </a:solidFill>
                <a:effectLst/>
                <a:latin typeface="Calibri" panose="020F0502020204030204" pitchFamily="34" charset="0"/>
                <a:cs typeface="Calibri" panose="020F0502020204030204" pitchFamily="34" charset="0"/>
              </a:rPr>
              <a:t> of </a:t>
            </a:r>
            <a:r>
              <a:rPr lang="en-IN" sz="1350" b="0" i="0" dirty="0" err="1">
                <a:solidFill>
                  <a:srgbClr val="000000"/>
                </a:solidFill>
                <a:effectLst/>
                <a:latin typeface="Calibri" panose="020F0502020204030204" pitchFamily="34" charset="0"/>
                <a:cs typeface="Calibri" panose="020F0502020204030204" pitchFamily="34" charset="0"/>
              </a:rPr>
              <a:t>Rigved</a:t>
            </a:r>
            <a:endParaRPr lang="en-IN" sz="1350" b="0" i="0" dirty="0">
              <a:solidFill>
                <a:srgbClr val="000000"/>
              </a:solidFill>
              <a:effectLst/>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IN" sz="1350" b="0" i="0" dirty="0" err="1">
                <a:solidFill>
                  <a:srgbClr val="000000"/>
                </a:solidFill>
                <a:effectLst/>
                <a:latin typeface="Calibri" panose="020F0502020204030204" pitchFamily="34" charset="0"/>
                <a:cs typeface="Calibri" panose="020F0502020204030204" pitchFamily="34" charset="0"/>
              </a:rPr>
              <a:t>Taittiriya-Pratishakhya</a:t>
            </a:r>
            <a:r>
              <a:rPr lang="en-IN" sz="1350" b="0" i="0" dirty="0">
                <a:solidFill>
                  <a:srgbClr val="000000"/>
                </a:solidFill>
                <a:effectLst/>
                <a:latin typeface="Calibri" panose="020F0502020204030204" pitchFamily="34" charset="0"/>
                <a:cs typeface="Calibri" panose="020F0502020204030204" pitchFamily="34" charset="0"/>
              </a:rPr>
              <a:t> of Krishna Yajurveda</a:t>
            </a:r>
            <a:endParaRPr lang="en-IN" sz="1350" b="0" i="0" dirty="0">
              <a:solidFill>
                <a:srgbClr val="000000"/>
              </a:solidFill>
              <a:effectLst/>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IN" sz="1350" b="0" i="0" dirty="0" err="1">
                <a:solidFill>
                  <a:srgbClr val="000000"/>
                </a:solidFill>
                <a:effectLst/>
                <a:latin typeface="Calibri" panose="020F0502020204030204" pitchFamily="34" charset="0"/>
                <a:cs typeface="Calibri" panose="020F0502020204030204" pitchFamily="34" charset="0"/>
              </a:rPr>
              <a:t>Vajasaneyi</a:t>
            </a:r>
            <a:r>
              <a:rPr lang="en-IN" sz="1350" b="0" i="0" dirty="0">
                <a:solidFill>
                  <a:srgbClr val="000000"/>
                </a:solidFill>
                <a:effectLst/>
                <a:latin typeface="Calibri" panose="020F0502020204030204" pitchFamily="34" charset="0"/>
                <a:cs typeface="Calibri" panose="020F0502020204030204" pitchFamily="34" charset="0"/>
              </a:rPr>
              <a:t> </a:t>
            </a:r>
            <a:r>
              <a:rPr lang="en-IN" sz="1350" b="0" i="0" dirty="0" err="1">
                <a:solidFill>
                  <a:srgbClr val="000000"/>
                </a:solidFill>
                <a:effectLst/>
                <a:latin typeface="Calibri" panose="020F0502020204030204" pitchFamily="34" charset="0"/>
                <a:cs typeface="Calibri" panose="020F0502020204030204" pitchFamily="34" charset="0"/>
              </a:rPr>
              <a:t>Pratishakhya</a:t>
            </a:r>
            <a:r>
              <a:rPr lang="en-IN" sz="1350" b="0" i="0" dirty="0">
                <a:solidFill>
                  <a:srgbClr val="000000"/>
                </a:solidFill>
                <a:effectLst/>
                <a:latin typeface="Calibri" panose="020F0502020204030204" pitchFamily="34" charset="0"/>
                <a:cs typeface="Calibri" panose="020F0502020204030204" pitchFamily="34" charset="0"/>
              </a:rPr>
              <a:t> of Shukla Yajurveda</a:t>
            </a:r>
            <a:endParaRPr lang="en-IN" sz="1350" b="0" i="0" dirty="0">
              <a:solidFill>
                <a:srgbClr val="000000"/>
              </a:solidFill>
              <a:effectLst/>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IN" sz="1350" b="0" i="0" dirty="0">
                <a:solidFill>
                  <a:srgbClr val="000000"/>
                </a:solidFill>
                <a:effectLst/>
                <a:latin typeface="Calibri" panose="020F0502020204030204" pitchFamily="34" charset="0"/>
                <a:cs typeface="Calibri" panose="020F0502020204030204" pitchFamily="34" charset="0"/>
              </a:rPr>
              <a:t>Atharvaveda-</a:t>
            </a:r>
            <a:r>
              <a:rPr lang="en-IN" sz="1350" b="0" i="0" dirty="0" err="1">
                <a:solidFill>
                  <a:srgbClr val="000000"/>
                </a:solidFill>
                <a:effectLst/>
                <a:latin typeface="Calibri" panose="020F0502020204030204" pitchFamily="34" charset="0"/>
                <a:cs typeface="Calibri" panose="020F0502020204030204" pitchFamily="34" charset="0"/>
              </a:rPr>
              <a:t>Pratishakhya</a:t>
            </a:r>
            <a:r>
              <a:rPr lang="en-IN" sz="1350" b="0" i="0" dirty="0">
                <a:solidFill>
                  <a:srgbClr val="000000"/>
                </a:solidFill>
                <a:effectLst/>
                <a:latin typeface="Calibri" panose="020F0502020204030204" pitchFamily="34" charset="0"/>
                <a:cs typeface="Calibri" panose="020F0502020204030204" pitchFamily="34" charset="0"/>
              </a:rPr>
              <a:t> of Atharvaveda</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IN" sz="1350" dirty="0">
              <a:latin typeface="Calibri" panose="020F0502020204030204" pitchFamily="34" charset="0"/>
              <a:cs typeface="Calibri" panose="020F0502020204030204" pitchFamily="34" charset="0"/>
            </a:endParaRPr>
          </a:p>
        </p:txBody>
      </p:sp>
      <p:pic>
        <p:nvPicPr>
          <p:cNvPr id="13314" name="Picture 2" descr="Shiksha (शिक्षा) - Dharmawik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26336" y="2661920"/>
            <a:ext cx="3426510" cy="1747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28650" y="306117"/>
            <a:ext cx="7886700" cy="619041"/>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400" dirty="0">
                <a:latin typeface="Bahnschrift" panose="020B0502040204020203" pitchFamily="34" charset="0"/>
              </a:rPr>
              <a:t>KALPA ( Rituals )</a:t>
            </a:r>
            <a:endParaRPr lang="en-IN" sz="1050" dirty="0">
              <a:latin typeface="Bahnschrift" panose="020B0502040204020203" pitchFamily="34" charset="0"/>
            </a:endParaRPr>
          </a:p>
        </p:txBody>
      </p:sp>
      <p:sp>
        <p:nvSpPr>
          <p:cNvPr id="5" name="TextBox 4"/>
          <p:cNvSpPr txBox="1"/>
          <p:nvPr/>
        </p:nvSpPr>
        <p:spPr>
          <a:xfrm>
            <a:off x="628650" y="1103302"/>
            <a:ext cx="7733067" cy="35572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second </a:t>
            </a:r>
            <a:r>
              <a:rPr lang="en-US" sz="1350" b="0" i="0" dirty="0" err="1">
                <a:solidFill>
                  <a:srgbClr val="000000"/>
                </a:solidFill>
                <a:effectLst/>
                <a:latin typeface="Calibri" panose="020F0502020204030204" pitchFamily="34" charset="0"/>
                <a:cs typeface="Calibri" panose="020F0502020204030204" pitchFamily="34" charset="0"/>
              </a:rPr>
              <a:t>Vedanga</a:t>
            </a:r>
            <a:r>
              <a:rPr lang="en-US" sz="1350" b="0" i="0" dirty="0">
                <a:solidFill>
                  <a:srgbClr val="000000"/>
                </a:solidFill>
                <a:effectLst/>
                <a:latin typeface="Calibri" panose="020F0502020204030204" pitchFamily="34" charset="0"/>
                <a:cs typeface="Calibri" panose="020F0502020204030204" pitchFamily="34" charset="0"/>
              </a:rPr>
              <a:t> is </a:t>
            </a:r>
            <a:r>
              <a:rPr lang="en-US" sz="1350" b="0" i="1" dirty="0" err="1">
                <a:solidFill>
                  <a:srgbClr val="000000"/>
                </a:solidFill>
                <a:effectLst/>
                <a:latin typeface="Calibri" panose="020F0502020204030204" pitchFamily="34" charset="0"/>
                <a:cs typeface="Calibri" panose="020F0502020204030204" pitchFamily="34" charset="0"/>
              </a:rPr>
              <a:t>Kalpa</a:t>
            </a:r>
            <a:r>
              <a:rPr lang="en-US" sz="1350" b="0" i="0" dirty="0">
                <a:solidFill>
                  <a:srgbClr val="000000"/>
                </a:solidFill>
                <a:effectLst/>
                <a:latin typeface="Calibri" panose="020F0502020204030204" pitchFamily="34" charset="0"/>
                <a:cs typeface="Calibri" panose="020F0502020204030204" pitchFamily="34" charset="0"/>
              </a:rPr>
              <a:t> (ritual) which is called the arms of the Veda Purusha. It is especially intended for the proper application of the Vedic texts.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oldest </a:t>
            </a:r>
            <a:r>
              <a:rPr lang="en-US" sz="1350" b="0" i="0" dirty="0" err="1">
                <a:solidFill>
                  <a:srgbClr val="000000"/>
                </a:solidFill>
                <a:effectLst/>
                <a:latin typeface="Calibri" panose="020F0502020204030204" pitchFamily="34" charset="0"/>
                <a:cs typeface="Calibri" panose="020F0502020204030204" pitchFamily="34" charset="0"/>
              </a:rPr>
              <a:t>Kalpasutras</a:t>
            </a:r>
            <a:r>
              <a:rPr lang="en-US" sz="1350" b="0" i="0" dirty="0">
                <a:solidFill>
                  <a:srgbClr val="000000"/>
                </a:solidFill>
                <a:effectLst/>
                <a:latin typeface="Calibri" panose="020F0502020204030204" pitchFamily="34" charset="0"/>
                <a:cs typeface="Calibri" panose="020F0502020204030204" pitchFamily="34" charset="0"/>
              </a:rPr>
              <a:t> are those which in their contents are directly connected with the Brahmanas and </a:t>
            </a:r>
            <a:r>
              <a:rPr lang="en-US" sz="1350" b="0" i="0" dirty="0" err="1">
                <a:solidFill>
                  <a:srgbClr val="000000"/>
                </a:solidFill>
                <a:effectLst/>
                <a:latin typeface="Calibri" panose="020F0502020204030204" pitchFamily="34" charset="0"/>
                <a:cs typeface="Calibri" panose="020F0502020204030204" pitchFamily="34" charset="0"/>
              </a:rPr>
              <a:t>Aranyakas</a:t>
            </a:r>
            <a:r>
              <a:rPr lang="en-US" sz="1350" b="0" i="0" dirty="0">
                <a:solidFill>
                  <a:srgbClr val="000000"/>
                </a:solidFill>
                <a:effectLst/>
                <a:latin typeface="Calibri" panose="020F0502020204030204" pitchFamily="34" charset="0"/>
                <a:cs typeface="Calibri" panose="020F0502020204030204" pitchFamily="34" charset="0"/>
              </a:rPr>
              <a:t>.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It was the ritual (</a:t>
            </a:r>
            <a:r>
              <a:rPr lang="en-US" sz="1350" b="0" i="1" dirty="0" err="1">
                <a:solidFill>
                  <a:srgbClr val="000000"/>
                </a:solidFill>
                <a:effectLst/>
                <a:latin typeface="Calibri" panose="020F0502020204030204" pitchFamily="34" charset="0"/>
                <a:cs typeface="Calibri" panose="020F0502020204030204" pitchFamily="34" charset="0"/>
              </a:rPr>
              <a:t>Kalpa</a:t>
            </a:r>
            <a:r>
              <a:rPr lang="en-US" sz="1350" b="0" i="0" dirty="0">
                <a:solidFill>
                  <a:srgbClr val="000000"/>
                </a:solidFill>
                <a:effectLst/>
                <a:latin typeface="Calibri" panose="020F0502020204030204" pitchFamily="34" charset="0"/>
                <a:cs typeface="Calibri" panose="020F0502020204030204" pitchFamily="34" charset="0"/>
              </a:rPr>
              <a:t>), the chief contents of the Brahmanas, </a:t>
            </a:r>
            <a:r>
              <a:rPr lang="en-US" sz="1350" dirty="0">
                <a:latin typeface="Calibri" panose="020F0502020204030204" pitchFamily="34" charset="0"/>
                <a:cs typeface="Calibri" panose="020F0502020204030204" pitchFamily="34" charset="0"/>
              </a:rPr>
              <a:t> </a:t>
            </a:r>
            <a:r>
              <a:rPr lang="en-US" sz="1350" b="0" i="0" dirty="0">
                <a:solidFill>
                  <a:srgbClr val="000000"/>
                </a:solidFill>
                <a:effectLst/>
                <a:latin typeface="Calibri" panose="020F0502020204030204" pitchFamily="34" charset="0"/>
                <a:cs typeface="Calibri" panose="020F0502020204030204" pitchFamily="34" charset="0"/>
              </a:rPr>
              <a:t>which </a:t>
            </a:r>
            <a:endParaRPr lang="en-US" sz="1350" b="0" i="0" dirty="0">
              <a:solidFill>
                <a:srgbClr val="000000"/>
              </a:solidFill>
              <a:effectLst/>
              <a:latin typeface="Calibri" panose="020F0502020204030204" pitchFamily="34" charset="0"/>
              <a:cs typeface="Calibri" panose="020F0502020204030204" pitchFamily="34" charset="0"/>
            </a:endParaRPr>
          </a:p>
          <a:p>
            <a:pPr>
              <a:lnSpc>
                <a:spcPct val="150000"/>
              </a:lnSpc>
            </a:pPr>
            <a:r>
              <a:rPr lang="en-US" sz="1350" dirty="0">
                <a:latin typeface="Calibri" panose="020F0502020204030204" pitchFamily="34" charset="0"/>
                <a:cs typeface="Calibri" panose="020F0502020204030204" pitchFamily="34" charset="0"/>
              </a:rPr>
              <a:t>       </a:t>
            </a:r>
            <a:r>
              <a:rPr lang="en-US" sz="1350" b="0" i="0" dirty="0">
                <a:solidFill>
                  <a:srgbClr val="000000"/>
                </a:solidFill>
                <a:effectLst/>
                <a:latin typeface="Calibri" panose="020F0502020204030204" pitchFamily="34" charset="0"/>
                <a:cs typeface="Calibri" panose="020F0502020204030204" pitchFamily="34" charset="0"/>
              </a:rPr>
              <a:t>first received systematic treatment in the manuals called the </a:t>
            </a:r>
            <a:r>
              <a:rPr lang="en-US" sz="1350" b="0" i="0" dirty="0" err="1">
                <a:solidFill>
                  <a:srgbClr val="000000"/>
                </a:solidFill>
                <a:effectLst/>
                <a:latin typeface="Calibri" panose="020F0502020204030204" pitchFamily="34" charset="0"/>
                <a:cs typeface="Calibri" panose="020F0502020204030204" pitchFamily="34" charset="0"/>
              </a:rPr>
              <a:t>Kalpasutras</a:t>
            </a:r>
            <a:r>
              <a:rPr lang="en-US" sz="1350" b="0" i="0" dirty="0">
                <a:solidFill>
                  <a:srgbClr val="000000"/>
                </a:solidFill>
                <a:effectLst/>
                <a:latin typeface="Calibri" panose="020F0502020204030204" pitchFamily="34" charset="0"/>
                <a:cs typeface="Calibri" panose="020F0502020204030204" pitchFamily="34" charset="0"/>
              </a:rPr>
              <a:t>. </a:t>
            </a:r>
            <a:endParaRPr lang="en-US" sz="1350" b="0" i="0" dirty="0">
              <a:solidFill>
                <a:srgbClr val="000000"/>
              </a:solidFill>
              <a:effectLst/>
              <a:latin typeface="Calibri" panose="020F0502020204030204" pitchFamily="34" charset="0"/>
              <a:cs typeface="Calibri" panose="020F0502020204030204" pitchFamily="34" charset="0"/>
            </a:endParaRPr>
          </a:p>
          <a:p>
            <a:pPr>
              <a:lnSpc>
                <a:spcPct val="150000"/>
              </a:lnSpc>
            </a:pPr>
            <a:endParaRPr lang="en-US" sz="300" b="0" i="0" dirty="0">
              <a:solidFill>
                <a:srgbClr val="000000"/>
              </a:solidFill>
              <a:effectLst/>
              <a:latin typeface="Calibri" panose="020F0502020204030204" pitchFamily="34" charset="0"/>
              <a:cs typeface="Calibri" panose="020F0502020204030204" pitchFamily="34" charset="0"/>
            </a:endParaRPr>
          </a:p>
          <a:p>
            <a:pPr>
              <a:lnSpc>
                <a:spcPct val="150000"/>
              </a:lnSpc>
            </a:pPr>
            <a:r>
              <a:rPr lang="en-US" sz="1350" b="0" i="0" dirty="0">
                <a:solidFill>
                  <a:srgbClr val="000000"/>
                </a:solidFill>
                <a:effectLst/>
                <a:latin typeface="Calibri" panose="020F0502020204030204" pitchFamily="34" charset="0"/>
                <a:cs typeface="Calibri" panose="020F0502020204030204" pitchFamily="34" charset="0"/>
              </a:rPr>
              <a:t>    There are four types of the </a:t>
            </a:r>
            <a:r>
              <a:rPr lang="en-US" sz="1350" b="0" i="0" dirty="0" err="1">
                <a:solidFill>
                  <a:srgbClr val="000000"/>
                </a:solidFill>
                <a:effectLst/>
                <a:latin typeface="Calibri" panose="020F0502020204030204" pitchFamily="34" charset="0"/>
                <a:cs typeface="Calibri" panose="020F0502020204030204" pitchFamily="34" charset="0"/>
              </a:rPr>
              <a:t>Kalpasutras</a:t>
            </a:r>
            <a:r>
              <a:rPr lang="en-US" sz="1350" b="0" i="0" dirty="0">
                <a:solidFill>
                  <a:srgbClr val="000000"/>
                </a:solidFill>
                <a:effectLst/>
                <a:latin typeface="Calibri" panose="020F0502020204030204" pitchFamily="34" charset="0"/>
                <a:cs typeface="Calibri" panose="020F0502020204030204" pitchFamily="34" charset="0"/>
              </a:rPr>
              <a:t>:</a:t>
            </a:r>
            <a:endParaRPr lang="en-US" sz="1350" b="0" i="0" dirty="0">
              <a:solidFill>
                <a:srgbClr val="000000"/>
              </a:solidFill>
              <a:effectLst/>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US" sz="1350" b="0" i="1" dirty="0" err="1">
                <a:solidFill>
                  <a:srgbClr val="000000"/>
                </a:solidFill>
                <a:effectLst/>
                <a:latin typeface="Calibri" panose="020F0502020204030204" pitchFamily="34" charset="0"/>
                <a:cs typeface="Calibri" panose="020F0502020204030204" pitchFamily="34" charset="0"/>
              </a:rPr>
              <a:t>Shrauta</a:t>
            </a:r>
            <a:r>
              <a:rPr lang="en-US" sz="1350" b="0" i="1" dirty="0">
                <a:solidFill>
                  <a:srgbClr val="000000"/>
                </a:solidFill>
                <a:effectLst/>
                <a:latin typeface="Calibri" panose="020F0502020204030204" pitchFamily="34" charset="0"/>
                <a:cs typeface="Calibri" panose="020F0502020204030204" pitchFamily="34" charset="0"/>
              </a:rPr>
              <a:t>-sutras</a:t>
            </a:r>
            <a:r>
              <a:rPr lang="en-US" sz="1350" b="0" i="0" dirty="0">
                <a:solidFill>
                  <a:srgbClr val="000000"/>
                </a:solidFill>
                <a:effectLst/>
                <a:latin typeface="Calibri" panose="020F0502020204030204" pitchFamily="34" charset="0"/>
                <a:cs typeface="Calibri" panose="020F0502020204030204" pitchFamily="34" charset="0"/>
              </a:rPr>
              <a:t>, dealing with </a:t>
            </a:r>
            <a:r>
              <a:rPr lang="en-US" sz="1350" b="0" i="0" dirty="0" err="1">
                <a:solidFill>
                  <a:srgbClr val="000000"/>
                </a:solidFill>
                <a:effectLst/>
                <a:latin typeface="Calibri" panose="020F0502020204030204" pitchFamily="34" charset="0"/>
                <a:cs typeface="Calibri" panose="020F0502020204030204" pitchFamily="34" charset="0"/>
              </a:rPr>
              <a:t>Shrauta</a:t>
            </a:r>
            <a:r>
              <a:rPr lang="en-US" sz="1350" b="0" i="0" dirty="0">
                <a:solidFill>
                  <a:srgbClr val="000000"/>
                </a:solidFill>
                <a:effectLst/>
                <a:latin typeface="Calibri" panose="020F0502020204030204" pitchFamily="34" charset="0"/>
                <a:cs typeface="Calibri" panose="020F0502020204030204" pitchFamily="34" charset="0"/>
              </a:rPr>
              <a:t> sacrifices</a:t>
            </a:r>
            <a:endParaRPr lang="en-US" sz="1350" b="0" i="0" dirty="0">
              <a:solidFill>
                <a:srgbClr val="000000"/>
              </a:solidFill>
              <a:effectLst/>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US" sz="1350" b="0" i="1" dirty="0" err="1">
                <a:solidFill>
                  <a:srgbClr val="000000"/>
                </a:solidFill>
                <a:effectLst/>
                <a:latin typeface="Calibri" panose="020F0502020204030204" pitchFamily="34" charset="0"/>
                <a:cs typeface="Calibri" panose="020F0502020204030204" pitchFamily="34" charset="0"/>
              </a:rPr>
              <a:t>Grihya</a:t>
            </a:r>
            <a:r>
              <a:rPr lang="en-US" sz="1350" b="0" i="1" dirty="0">
                <a:solidFill>
                  <a:srgbClr val="000000"/>
                </a:solidFill>
                <a:effectLst/>
                <a:latin typeface="Calibri" panose="020F0502020204030204" pitchFamily="34" charset="0"/>
                <a:cs typeface="Calibri" panose="020F0502020204030204" pitchFamily="34" charset="0"/>
              </a:rPr>
              <a:t>-sutras</a:t>
            </a:r>
            <a:r>
              <a:rPr lang="en-US" sz="1350" b="0" i="0" dirty="0">
                <a:solidFill>
                  <a:srgbClr val="000000"/>
                </a:solidFill>
                <a:effectLst/>
                <a:latin typeface="Calibri" panose="020F0502020204030204" pitchFamily="34" charset="0"/>
                <a:cs typeface="Calibri" panose="020F0502020204030204" pitchFamily="34" charset="0"/>
              </a:rPr>
              <a:t>, dealing with the domestic ceremonies</a:t>
            </a:r>
            <a:endParaRPr lang="en-US" sz="1350" b="0" i="0" dirty="0">
              <a:solidFill>
                <a:srgbClr val="000000"/>
              </a:solidFill>
              <a:effectLst/>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US" sz="1350" b="0" i="1" dirty="0">
                <a:solidFill>
                  <a:srgbClr val="000000"/>
                </a:solidFill>
                <a:effectLst/>
                <a:latin typeface="Calibri" panose="020F0502020204030204" pitchFamily="34" charset="0"/>
                <a:cs typeface="Calibri" panose="020F0502020204030204" pitchFamily="34" charset="0"/>
              </a:rPr>
              <a:t>Dharma-sutras</a:t>
            </a:r>
            <a:r>
              <a:rPr lang="en-US" sz="1350" b="0" i="0" dirty="0">
                <a:solidFill>
                  <a:srgbClr val="000000"/>
                </a:solidFill>
                <a:effectLst/>
                <a:latin typeface="Calibri" panose="020F0502020204030204" pitchFamily="34" charset="0"/>
                <a:cs typeface="Calibri" panose="020F0502020204030204" pitchFamily="34" charset="0"/>
              </a:rPr>
              <a:t>, dealing with the religious and social laws</a:t>
            </a:r>
            <a:endParaRPr lang="en-US" sz="1350" b="0" i="0" dirty="0">
              <a:solidFill>
                <a:srgbClr val="000000"/>
              </a:solidFill>
              <a:effectLst/>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US" sz="1350" b="0" i="1" dirty="0" err="1">
                <a:solidFill>
                  <a:srgbClr val="000000"/>
                </a:solidFill>
                <a:effectLst/>
                <a:latin typeface="Calibri" panose="020F0502020204030204" pitchFamily="34" charset="0"/>
                <a:cs typeface="Calibri" panose="020F0502020204030204" pitchFamily="34" charset="0"/>
              </a:rPr>
              <a:t>Shulba</a:t>
            </a:r>
            <a:r>
              <a:rPr lang="en-US" sz="1350" b="0" i="1" dirty="0">
                <a:solidFill>
                  <a:srgbClr val="000000"/>
                </a:solidFill>
                <a:effectLst/>
                <a:latin typeface="Calibri" panose="020F0502020204030204" pitchFamily="34" charset="0"/>
                <a:cs typeface="Calibri" panose="020F0502020204030204" pitchFamily="34" charset="0"/>
              </a:rPr>
              <a:t>-sutras</a:t>
            </a:r>
            <a:r>
              <a:rPr lang="en-US" sz="1350" b="0" i="0" dirty="0">
                <a:solidFill>
                  <a:srgbClr val="000000"/>
                </a:solidFill>
                <a:effectLst/>
                <a:latin typeface="Calibri" panose="020F0502020204030204" pitchFamily="34" charset="0"/>
                <a:cs typeface="Calibri" panose="020F0502020204030204" pitchFamily="34" charset="0"/>
              </a:rPr>
              <a:t>, dealing with the rules of measurement of the fire-altars etc.</a:t>
            </a:r>
            <a:endParaRPr lang="en-IN" sz="1350" dirty="0">
              <a:latin typeface="Calibri" panose="020F0502020204030204" pitchFamily="34" charset="0"/>
              <a:cs typeface="Calibri" panose="020F0502020204030204" pitchFamily="34" charset="0"/>
            </a:endParaRPr>
          </a:p>
        </p:txBody>
      </p:sp>
      <p:pic>
        <p:nvPicPr>
          <p:cNvPr id="14338" name="Picture 2" descr="Kalpa Vedanga (कल्पवेदाङ्गम्) - Dharmawiki"/>
          <p:cNvPicPr>
            <a:picLocks noChangeAspect="1" noChangeArrowheads="1"/>
          </p:cNvPicPr>
          <p:nvPr/>
        </p:nvPicPr>
        <p:blipFill rotWithShape="1">
          <a:blip r:embed="rId1">
            <a:extLst>
              <a:ext uri="{28A0092B-C50C-407E-A947-70E740481C1C}">
                <a14:useLocalDpi xmlns:a14="http://schemas.microsoft.com/office/drawing/2010/main" val="0"/>
              </a:ext>
            </a:extLst>
          </a:blip>
          <a:srcRect l="3305" t="4148" r="3305" b="5952"/>
          <a:stretch>
            <a:fillRect/>
          </a:stretch>
        </p:blipFill>
        <p:spPr bwMode="auto">
          <a:xfrm>
            <a:off x="6451599" y="2379129"/>
            <a:ext cx="2165351" cy="2011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28650" y="306117"/>
            <a:ext cx="7886700" cy="619041"/>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400" dirty="0">
                <a:latin typeface="Bahnschrift" panose="020B0502040204020203" pitchFamily="34" charset="0"/>
              </a:rPr>
              <a:t>VYAKARANA ( Grammar )</a:t>
            </a:r>
            <a:endParaRPr lang="en-IN" sz="1050" dirty="0">
              <a:latin typeface="Bahnschrift" panose="020B0502040204020203" pitchFamily="34" charset="0"/>
            </a:endParaRPr>
          </a:p>
        </p:txBody>
      </p:sp>
      <p:sp>
        <p:nvSpPr>
          <p:cNvPr id="5" name="TextBox 4"/>
          <p:cNvSpPr txBox="1"/>
          <p:nvPr/>
        </p:nvSpPr>
        <p:spPr>
          <a:xfrm>
            <a:off x="500230" y="925158"/>
            <a:ext cx="6022490" cy="37996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third </a:t>
            </a:r>
            <a:r>
              <a:rPr lang="en-US" sz="1350" b="0" i="0" dirty="0" err="1">
                <a:solidFill>
                  <a:srgbClr val="000000"/>
                </a:solidFill>
                <a:effectLst/>
                <a:latin typeface="Calibri" panose="020F0502020204030204" pitchFamily="34" charset="0"/>
                <a:cs typeface="Calibri" panose="020F0502020204030204" pitchFamily="34" charset="0"/>
              </a:rPr>
              <a:t>Vedanga</a:t>
            </a:r>
            <a:r>
              <a:rPr lang="en-US" sz="1350" b="0" i="0" dirty="0">
                <a:solidFill>
                  <a:srgbClr val="000000"/>
                </a:solidFill>
                <a:effectLst/>
                <a:latin typeface="Calibri" panose="020F0502020204030204" pitchFamily="34" charset="0"/>
                <a:cs typeface="Calibri" panose="020F0502020204030204" pitchFamily="34" charset="0"/>
              </a:rPr>
              <a:t> is Vyakarana or grammar, which is necessary for the understanding of the Veda. It is called the mouth of the Veda Purusha.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old </a:t>
            </a:r>
            <a:r>
              <a:rPr lang="en-US" sz="1350" b="0" i="0" dirty="0" err="1">
                <a:solidFill>
                  <a:srgbClr val="000000"/>
                </a:solidFill>
                <a:effectLst/>
                <a:latin typeface="Calibri" panose="020F0502020204030204" pitchFamily="34" charset="0"/>
                <a:cs typeface="Calibri" panose="020F0502020204030204" pitchFamily="34" charset="0"/>
              </a:rPr>
              <a:t>Vedanga</a:t>
            </a:r>
            <a:r>
              <a:rPr lang="en-US" sz="1350" b="0" i="0" dirty="0">
                <a:solidFill>
                  <a:srgbClr val="000000"/>
                </a:solidFill>
                <a:effectLst/>
                <a:latin typeface="Calibri" panose="020F0502020204030204" pitchFamily="34" charset="0"/>
                <a:cs typeface="Calibri" panose="020F0502020204030204" pitchFamily="34" charset="0"/>
              </a:rPr>
              <a:t>-texts on Vyakarana are entirely lost today. In the </a:t>
            </a:r>
            <a:r>
              <a:rPr lang="en-US" sz="1350" b="0" i="0" dirty="0" err="1">
                <a:solidFill>
                  <a:srgbClr val="000000"/>
                </a:solidFill>
                <a:effectLst/>
                <a:latin typeface="Calibri" panose="020F0502020204030204" pitchFamily="34" charset="0"/>
                <a:cs typeface="Calibri" panose="020F0502020204030204" pitchFamily="34" charset="0"/>
              </a:rPr>
              <a:t>Aranyakas</a:t>
            </a:r>
            <a:r>
              <a:rPr lang="en-US" sz="1350" b="0" i="0" dirty="0">
                <a:solidFill>
                  <a:srgbClr val="000000"/>
                </a:solidFill>
                <a:effectLst/>
                <a:latin typeface="Calibri" panose="020F0502020204030204" pitchFamily="34" charset="0"/>
                <a:cs typeface="Calibri" panose="020F0502020204030204" pitchFamily="34" charset="0"/>
              </a:rPr>
              <a:t>, we find some technical terms of grammar.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only representative of this </a:t>
            </a:r>
            <a:r>
              <a:rPr lang="en-US" sz="1350" b="0" i="0" dirty="0" err="1">
                <a:solidFill>
                  <a:srgbClr val="000000"/>
                </a:solidFill>
                <a:effectLst/>
                <a:latin typeface="Calibri" panose="020F0502020204030204" pitchFamily="34" charset="0"/>
                <a:cs typeface="Calibri" panose="020F0502020204030204" pitchFamily="34" charset="0"/>
              </a:rPr>
              <a:t>Vedanga</a:t>
            </a:r>
            <a:r>
              <a:rPr lang="en-US" sz="1350" b="0" i="0" dirty="0">
                <a:solidFill>
                  <a:srgbClr val="000000"/>
                </a:solidFill>
                <a:effectLst/>
                <a:latin typeface="Calibri" panose="020F0502020204030204" pitchFamily="34" charset="0"/>
                <a:cs typeface="Calibri" panose="020F0502020204030204" pitchFamily="34" charset="0"/>
              </a:rPr>
              <a:t> is the </a:t>
            </a:r>
            <a:r>
              <a:rPr lang="en-US" sz="1350" b="0" i="0" dirty="0" err="1">
                <a:solidFill>
                  <a:srgbClr val="000000"/>
                </a:solidFill>
                <a:effectLst/>
                <a:latin typeface="Calibri" panose="020F0502020204030204" pitchFamily="34" charset="0"/>
                <a:cs typeface="Calibri" panose="020F0502020204030204" pitchFamily="34" charset="0"/>
              </a:rPr>
              <a:t>Ashtadhyayi</a:t>
            </a:r>
            <a:r>
              <a:rPr lang="en-US" sz="1350" b="0" i="0" dirty="0">
                <a:solidFill>
                  <a:srgbClr val="000000"/>
                </a:solidFill>
                <a:effectLst/>
                <a:latin typeface="Calibri" panose="020F0502020204030204" pitchFamily="34" charset="0"/>
                <a:cs typeface="Calibri" panose="020F0502020204030204" pitchFamily="34" charset="0"/>
              </a:rPr>
              <a:t> of Panini, which belongs to a later period. It is indeed the most celebrated text-book of grammar.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Formation of the word is the main subject of grammar. It discusses root (</a:t>
            </a:r>
            <a:r>
              <a:rPr lang="en-US" sz="1350" b="0" i="1" dirty="0">
                <a:solidFill>
                  <a:srgbClr val="000000"/>
                </a:solidFill>
                <a:effectLst/>
                <a:latin typeface="Calibri" panose="020F0502020204030204" pitchFamily="34" charset="0"/>
                <a:cs typeface="Calibri" panose="020F0502020204030204" pitchFamily="34" charset="0"/>
              </a:rPr>
              <a:t>Prakriti</a:t>
            </a:r>
            <a:r>
              <a:rPr lang="en-US" sz="1350" b="0" i="0" dirty="0">
                <a:solidFill>
                  <a:srgbClr val="000000"/>
                </a:solidFill>
                <a:effectLst/>
                <a:latin typeface="Calibri" panose="020F0502020204030204" pitchFamily="34" charset="0"/>
                <a:cs typeface="Calibri" panose="020F0502020204030204" pitchFamily="34" charset="0"/>
              </a:rPr>
              <a:t>) and suffix (</a:t>
            </a:r>
            <a:r>
              <a:rPr lang="en-US" sz="1350" b="0" i="1" dirty="0" err="1">
                <a:solidFill>
                  <a:srgbClr val="000000"/>
                </a:solidFill>
                <a:effectLst/>
                <a:latin typeface="Calibri" panose="020F0502020204030204" pitchFamily="34" charset="0"/>
                <a:cs typeface="Calibri" panose="020F0502020204030204" pitchFamily="34" charset="0"/>
              </a:rPr>
              <a:t>Pratyaya</a:t>
            </a:r>
            <a:r>
              <a:rPr lang="en-US" sz="1350" b="0" i="0" dirty="0">
                <a:solidFill>
                  <a:srgbClr val="000000"/>
                </a:solidFill>
                <a:effectLst/>
                <a:latin typeface="Calibri" panose="020F0502020204030204" pitchFamily="34" charset="0"/>
                <a:cs typeface="Calibri" panose="020F0502020204030204" pitchFamily="34" charset="0"/>
              </a:rPr>
              <a:t>) of a word to study its meaning. Panini’s Vyakarana is in the form of sutras or aphorisms.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fourteen Sutras are referred to here, as </a:t>
            </a:r>
            <a:r>
              <a:rPr lang="en-US" sz="1350" b="0" i="0" dirty="0" err="1">
                <a:solidFill>
                  <a:srgbClr val="000000"/>
                </a:solidFill>
                <a:effectLst/>
                <a:latin typeface="Calibri" panose="020F0502020204030204" pitchFamily="34" charset="0"/>
                <a:cs typeface="Calibri" panose="020F0502020204030204" pitchFamily="34" charset="0"/>
              </a:rPr>
              <a:t>Maheswara</a:t>
            </a:r>
            <a:r>
              <a:rPr lang="en-US" sz="1350" b="0" i="0" dirty="0">
                <a:solidFill>
                  <a:srgbClr val="000000"/>
                </a:solidFill>
                <a:effectLst/>
                <a:latin typeface="Calibri" panose="020F0502020204030204" pitchFamily="34" charset="0"/>
                <a:cs typeface="Calibri" panose="020F0502020204030204" pitchFamily="34" charset="0"/>
              </a:rPr>
              <a:t> Sutras. They were originated from Nataraja’s </a:t>
            </a:r>
            <a:r>
              <a:rPr lang="en-US" sz="1350" b="0" i="0" dirty="0" err="1">
                <a:solidFill>
                  <a:srgbClr val="000000"/>
                </a:solidFill>
                <a:effectLst/>
                <a:latin typeface="Calibri" panose="020F0502020204030204" pitchFamily="34" charset="0"/>
                <a:cs typeface="Calibri" panose="020F0502020204030204" pitchFamily="34" charset="0"/>
              </a:rPr>
              <a:t>damuru</a:t>
            </a:r>
            <a:r>
              <a:rPr lang="en-US" sz="1350" b="0" i="0" dirty="0">
                <a:solidFill>
                  <a:srgbClr val="000000"/>
                </a:solidFill>
                <a:effectLst/>
                <a:latin typeface="Calibri" panose="020F0502020204030204" pitchFamily="34" charset="0"/>
                <a:cs typeface="Calibri" panose="020F0502020204030204" pitchFamily="34" charset="0"/>
              </a:rPr>
              <a:t> sound.</a:t>
            </a:r>
            <a:endParaRPr lang="en-IN" sz="1350" dirty="0">
              <a:latin typeface="Calibri" panose="020F0502020204030204" pitchFamily="34" charset="0"/>
              <a:cs typeface="Calibri" panose="020F0502020204030204" pitchFamily="34" charset="0"/>
            </a:endParaRPr>
          </a:p>
        </p:txBody>
      </p:sp>
      <p:pic>
        <p:nvPicPr>
          <p:cNvPr id="15362" name="Picture 2" descr="Vipasana: Sages from the Hindu Scriptures: Rishi Panin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25260" y="1584960"/>
            <a:ext cx="1873599" cy="2273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28650" y="306117"/>
            <a:ext cx="7886700" cy="619041"/>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400" dirty="0">
                <a:latin typeface="Bahnschrift" panose="020B0502040204020203" pitchFamily="34" charset="0"/>
              </a:rPr>
              <a:t>NIRUKTA ( Etymology )</a:t>
            </a:r>
            <a:endParaRPr lang="en-IN" sz="1050" dirty="0">
              <a:latin typeface="Bahnschrift" panose="020B0502040204020203" pitchFamily="34" charset="0"/>
            </a:endParaRPr>
          </a:p>
        </p:txBody>
      </p:sp>
      <p:sp>
        <p:nvSpPr>
          <p:cNvPr id="5" name="TextBox 4"/>
          <p:cNvSpPr txBox="1"/>
          <p:nvPr/>
        </p:nvSpPr>
        <p:spPr>
          <a:xfrm>
            <a:off x="491522" y="1124838"/>
            <a:ext cx="5059322" cy="33725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350" b="0" i="0" dirty="0" err="1">
                <a:solidFill>
                  <a:srgbClr val="000000"/>
                </a:solidFill>
                <a:effectLst/>
                <a:latin typeface="Calibri" panose="020F0502020204030204" pitchFamily="34" charset="0"/>
                <a:cs typeface="Calibri" panose="020F0502020204030204" pitchFamily="34" charset="0"/>
              </a:rPr>
              <a:t>Nirukta</a:t>
            </a:r>
            <a:r>
              <a:rPr lang="en-US" sz="1350" b="0" i="0" dirty="0">
                <a:solidFill>
                  <a:srgbClr val="000000"/>
                </a:solidFill>
                <a:effectLst/>
                <a:latin typeface="Calibri" panose="020F0502020204030204" pitchFamily="34" charset="0"/>
                <a:cs typeface="Calibri" panose="020F0502020204030204" pitchFamily="34" charset="0"/>
              </a:rPr>
              <a:t> </a:t>
            </a:r>
            <a:r>
              <a:rPr lang="en-US" sz="1350" b="0" i="0" dirty="0" err="1">
                <a:solidFill>
                  <a:srgbClr val="000000"/>
                </a:solidFill>
                <a:effectLst/>
                <a:latin typeface="Calibri" panose="020F0502020204030204" pitchFamily="34" charset="0"/>
                <a:cs typeface="Calibri" panose="020F0502020204030204" pitchFamily="34" charset="0"/>
              </a:rPr>
              <a:t>Vedanga</a:t>
            </a:r>
            <a:r>
              <a:rPr lang="en-US" sz="1350" b="0" i="0" dirty="0">
                <a:solidFill>
                  <a:srgbClr val="000000"/>
                </a:solidFill>
                <a:effectLst/>
                <a:latin typeface="Calibri" panose="020F0502020204030204" pitchFamily="34" charset="0"/>
                <a:cs typeface="Calibri" panose="020F0502020204030204" pitchFamily="34" charset="0"/>
              </a:rPr>
              <a:t> is called the ears of the Veda Purusha.</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60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 ‘</a:t>
            </a:r>
            <a:r>
              <a:rPr lang="en-US" sz="1350" b="0" i="0" dirty="0" err="1">
                <a:solidFill>
                  <a:srgbClr val="000000"/>
                </a:solidFill>
                <a:effectLst/>
                <a:latin typeface="Calibri" panose="020F0502020204030204" pitchFamily="34" charset="0"/>
                <a:cs typeface="Calibri" panose="020F0502020204030204" pitchFamily="34" charset="0"/>
              </a:rPr>
              <a:t>Nirukta</a:t>
            </a:r>
            <a:r>
              <a:rPr lang="en-US" sz="1350" b="0" i="0" dirty="0">
                <a:solidFill>
                  <a:srgbClr val="000000"/>
                </a:solidFill>
                <a:effectLst/>
                <a:latin typeface="Calibri" panose="020F0502020204030204" pitchFamily="34" charset="0"/>
                <a:cs typeface="Calibri" panose="020F0502020204030204" pitchFamily="34" charset="0"/>
              </a:rPr>
              <a:t>’ means ‘etymology’ and it explains the reason why a particular word has been used i.e., the meaning of usage.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50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only work which has survived as a specimen of this </a:t>
            </a:r>
            <a:r>
              <a:rPr lang="en-US" sz="1350" b="0" i="0" dirty="0" err="1">
                <a:solidFill>
                  <a:srgbClr val="000000"/>
                </a:solidFill>
                <a:effectLst/>
                <a:latin typeface="Calibri" panose="020F0502020204030204" pitchFamily="34" charset="0"/>
                <a:cs typeface="Calibri" panose="020F0502020204030204" pitchFamily="34" charset="0"/>
              </a:rPr>
              <a:t>Vedanga</a:t>
            </a:r>
            <a:r>
              <a:rPr lang="en-US" sz="1350" b="0" i="0" dirty="0">
                <a:solidFill>
                  <a:srgbClr val="000000"/>
                </a:solidFill>
                <a:effectLst/>
                <a:latin typeface="Calibri" panose="020F0502020204030204" pitchFamily="34" charset="0"/>
                <a:cs typeface="Calibri" panose="020F0502020204030204" pitchFamily="34" charset="0"/>
              </a:rPr>
              <a:t> ‘etymology’ is the </a:t>
            </a:r>
            <a:r>
              <a:rPr lang="en-US" sz="1350" b="0" i="0" dirty="0" err="1">
                <a:solidFill>
                  <a:srgbClr val="000000"/>
                </a:solidFill>
                <a:effectLst/>
                <a:latin typeface="Calibri" panose="020F0502020204030204" pitchFamily="34" charset="0"/>
                <a:cs typeface="Calibri" panose="020F0502020204030204" pitchFamily="34" charset="0"/>
              </a:rPr>
              <a:t>Nirukta</a:t>
            </a:r>
            <a:r>
              <a:rPr lang="en-US" sz="1350" b="0" i="0" dirty="0">
                <a:solidFill>
                  <a:srgbClr val="000000"/>
                </a:solidFill>
                <a:effectLst/>
                <a:latin typeface="Calibri" panose="020F0502020204030204" pitchFamily="34" charset="0"/>
                <a:cs typeface="Calibri" panose="020F0502020204030204" pitchFamily="34" charset="0"/>
              </a:rPr>
              <a:t> of </a:t>
            </a:r>
            <a:r>
              <a:rPr lang="en-US" sz="1350" b="0" i="0" dirty="0" err="1">
                <a:solidFill>
                  <a:srgbClr val="000000"/>
                </a:solidFill>
                <a:effectLst/>
                <a:latin typeface="Calibri" panose="020F0502020204030204" pitchFamily="34" charset="0"/>
                <a:cs typeface="Calibri" panose="020F0502020204030204" pitchFamily="34" charset="0"/>
              </a:rPr>
              <a:t>Yaska</a:t>
            </a:r>
            <a:r>
              <a:rPr lang="en-US" sz="1350" b="0" i="0" dirty="0">
                <a:solidFill>
                  <a:srgbClr val="000000"/>
                </a:solidFill>
                <a:effectLst/>
                <a:latin typeface="Calibri" panose="020F0502020204030204" pitchFamily="34" charset="0"/>
                <a:cs typeface="Calibri" panose="020F0502020204030204" pitchFamily="34" charset="0"/>
              </a:rPr>
              <a:t>.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It is a commentary on </a:t>
            </a:r>
            <a:r>
              <a:rPr lang="en-US" sz="1350" b="0" i="1" dirty="0">
                <a:solidFill>
                  <a:srgbClr val="000000"/>
                </a:solidFill>
                <a:effectLst/>
                <a:latin typeface="Calibri" panose="020F0502020204030204" pitchFamily="34" charset="0"/>
                <a:cs typeface="Calibri" panose="020F0502020204030204" pitchFamily="34" charset="0"/>
              </a:rPr>
              <a:t>Nighantu</a:t>
            </a:r>
            <a:r>
              <a:rPr lang="en-US" sz="1350" b="0" i="0" dirty="0">
                <a:solidFill>
                  <a:srgbClr val="000000"/>
                </a:solidFill>
                <a:effectLst/>
                <a:latin typeface="Calibri" panose="020F0502020204030204" pitchFamily="34" charset="0"/>
                <a:cs typeface="Calibri" panose="020F0502020204030204" pitchFamily="34" charset="0"/>
              </a:rPr>
              <a:t> which is ‘list of words’ found in the Vedas. Tradition ascribes the Nighantu also to </a:t>
            </a:r>
            <a:r>
              <a:rPr lang="en-US" sz="1350" b="0" i="0" dirty="0" err="1">
                <a:solidFill>
                  <a:srgbClr val="000000"/>
                </a:solidFill>
                <a:effectLst/>
                <a:latin typeface="Calibri" panose="020F0502020204030204" pitchFamily="34" charset="0"/>
                <a:cs typeface="Calibri" panose="020F0502020204030204" pitchFamily="34" charset="0"/>
              </a:rPr>
              <a:t>Yaska</a:t>
            </a:r>
            <a:r>
              <a:rPr lang="en-US" sz="1350" b="0" i="0" dirty="0">
                <a:solidFill>
                  <a:srgbClr val="000000"/>
                </a:solidFill>
                <a:effectLst/>
                <a:latin typeface="Calibri" panose="020F0502020204030204" pitchFamily="34" charset="0"/>
                <a:cs typeface="Calibri" panose="020F0502020204030204" pitchFamily="34" charset="0"/>
              </a:rPr>
              <a:t>.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500" b="0" i="0" dirty="0">
              <a:solidFill>
                <a:srgbClr val="000000"/>
              </a:solidFill>
              <a:effectLst/>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Nighantus are five lists of words, which are again divided into three sections.</a:t>
            </a:r>
            <a:endParaRPr lang="en-IN" sz="1350" dirty="0">
              <a:latin typeface="Calibri" panose="020F0502020204030204" pitchFamily="34" charset="0"/>
              <a:cs typeface="Calibri" panose="020F0502020204030204" pitchFamily="34" charset="0"/>
            </a:endParaRPr>
          </a:p>
        </p:txBody>
      </p:sp>
      <p:pic>
        <p:nvPicPr>
          <p:cNvPr id="16386" name="Picture 2" descr="nirukta hashtag on Twitt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7253" y="1124838"/>
            <a:ext cx="2390775" cy="332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28650" y="306117"/>
            <a:ext cx="7886700" cy="619041"/>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400" dirty="0">
                <a:latin typeface="Bahnschrift" panose="020B0502040204020203" pitchFamily="34" charset="0"/>
              </a:rPr>
              <a:t>CHANDAS ( Metrics )</a:t>
            </a:r>
            <a:endParaRPr lang="en-IN" sz="1050" dirty="0">
              <a:latin typeface="Bahnschrift" panose="020B0502040204020203" pitchFamily="34" charset="0"/>
            </a:endParaRPr>
          </a:p>
        </p:txBody>
      </p:sp>
      <p:sp>
        <p:nvSpPr>
          <p:cNvPr id="4" name="TextBox 3"/>
          <p:cNvSpPr txBox="1"/>
          <p:nvPr/>
        </p:nvSpPr>
        <p:spPr>
          <a:xfrm>
            <a:off x="481362" y="803238"/>
            <a:ext cx="8154638" cy="2553135"/>
          </a:xfrm>
          <a:prstGeom prst="rect">
            <a:avLst/>
          </a:prstGeom>
          <a:noFill/>
        </p:spPr>
        <p:txBody>
          <a:bodyPr wrap="square">
            <a:spAutoFit/>
          </a:bodyPr>
          <a:lstStyle/>
          <a:p>
            <a:pPr>
              <a:lnSpc>
                <a:spcPct val="150000"/>
              </a:lnSpc>
            </a:pP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r>
              <a:rPr lang="en-US" sz="1350" b="0" i="0" dirty="0" err="1">
                <a:solidFill>
                  <a:srgbClr val="000000"/>
                </a:solidFill>
                <a:effectLst/>
                <a:latin typeface="Calibri" panose="020F0502020204030204" pitchFamily="34" charset="0"/>
                <a:cs typeface="Calibri" panose="020F0502020204030204" pitchFamily="34" charset="0"/>
              </a:rPr>
              <a:t>Chandas</a:t>
            </a:r>
            <a:r>
              <a:rPr lang="en-US" sz="1350" b="0" i="0" dirty="0">
                <a:solidFill>
                  <a:srgbClr val="000000"/>
                </a:solidFill>
                <a:effectLst/>
                <a:latin typeface="Calibri" panose="020F0502020204030204" pitchFamily="34" charset="0"/>
                <a:cs typeface="Calibri" panose="020F0502020204030204" pitchFamily="34" charset="0"/>
              </a:rPr>
              <a:t> </a:t>
            </a:r>
            <a:r>
              <a:rPr lang="en-US" sz="1350" b="0" i="0" dirty="0" err="1">
                <a:solidFill>
                  <a:srgbClr val="000000"/>
                </a:solidFill>
                <a:effectLst/>
                <a:latin typeface="Calibri" panose="020F0502020204030204" pitchFamily="34" charset="0"/>
                <a:cs typeface="Calibri" panose="020F0502020204030204" pitchFamily="34" charset="0"/>
              </a:rPr>
              <a:t>Vedanga</a:t>
            </a:r>
            <a:r>
              <a:rPr lang="en-US" sz="1350" b="0" i="0" dirty="0">
                <a:solidFill>
                  <a:srgbClr val="000000"/>
                </a:solidFill>
                <a:effectLst/>
                <a:latin typeface="Calibri" panose="020F0502020204030204" pitchFamily="34" charset="0"/>
                <a:cs typeface="Calibri" panose="020F0502020204030204" pitchFamily="34" charset="0"/>
              </a:rPr>
              <a:t> is regarded as the feet of the Veda Purusha. The body of the Vedas rests on the </a:t>
            </a:r>
            <a:r>
              <a:rPr lang="en-US" sz="1350" b="0" i="0" dirty="0" err="1">
                <a:solidFill>
                  <a:srgbClr val="000000"/>
                </a:solidFill>
                <a:effectLst/>
                <a:latin typeface="Calibri" panose="020F0502020204030204" pitchFamily="34" charset="0"/>
                <a:cs typeface="Calibri" panose="020F0502020204030204" pitchFamily="34" charset="0"/>
              </a:rPr>
              <a:t>Chandas</a:t>
            </a:r>
            <a:r>
              <a:rPr lang="en-US" sz="1350" b="0" i="0" dirty="0">
                <a:solidFill>
                  <a:srgbClr val="000000"/>
                </a:solidFill>
                <a:effectLst/>
                <a:latin typeface="Calibri" panose="020F0502020204030204" pitchFamily="34" charset="0"/>
                <a:cs typeface="Calibri" panose="020F0502020204030204" pitchFamily="34" charset="0"/>
              </a:rPr>
              <a:t> which are in the nature of feet.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Each Mantra of the Veda has a special </a:t>
            </a:r>
            <a:r>
              <a:rPr lang="en-US" sz="1350" b="0" i="0" dirty="0" err="1">
                <a:solidFill>
                  <a:srgbClr val="000000"/>
                </a:solidFill>
                <a:effectLst/>
                <a:latin typeface="Calibri" panose="020F0502020204030204" pitchFamily="34" charset="0"/>
                <a:cs typeface="Calibri" panose="020F0502020204030204" pitchFamily="34" charset="0"/>
              </a:rPr>
              <a:t>Chandas</a:t>
            </a:r>
            <a:r>
              <a:rPr lang="en-US" sz="1350" b="0" i="0" dirty="0">
                <a:solidFill>
                  <a:srgbClr val="000000"/>
                </a:solidFill>
                <a:effectLst/>
                <a:latin typeface="Calibri" panose="020F0502020204030204" pitchFamily="34" charset="0"/>
                <a:cs typeface="Calibri" panose="020F0502020204030204" pitchFamily="34" charset="0"/>
              </a:rPr>
              <a:t>, just as it has a presiding Devata.</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According to </a:t>
            </a:r>
            <a:r>
              <a:rPr lang="en-US" sz="1350" b="0" i="0" dirty="0" err="1">
                <a:solidFill>
                  <a:srgbClr val="000000"/>
                </a:solidFill>
                <a:effectLst/>
                <a:latin typeface="Calibri" panose="020F0502020204030204" pitchFamily="34" charset="0"/>
                <a:cs typeface="Calibri" panose="020F0502020204030204" pitchFamily="34" charset="0"/>
              </a:rPr>
              <a:t>Nirukta</a:t>
            </a:r>
            <a:r>
              <a:rPr lang="en-US" sz="1350" b="0" i="0" dirty="0">
                <a:solidFill>
                  <a:srgbClr val="000000"/>
                </a:solidFill>
                <a:effectLst/>
                <a:latin typeface="Calibri" panose="020F0502020204030204" pitchFamily="34" charset="0"/>
                <a:cs typeface="Calibri" panose="020F0502020204030204" pitchFamily="34" charset="0"/>
              </a:rPr>
              <a:t> the term </a:t>
            </a:r>
            <a:r>
              <a:rPr lang="en-US" sz="1350" b="0" i="0" dirty="0" err="1">
                <a:solidFill>
                  <a:srgbClr val="000000"/>
                </a:solidFill>
                <a:effectLst/>
                <a:latin typeface="Calibri" panose="020F0502020204030204" pitchFamily="34" charset="0"/>
                <a:cs typeface="Calibri" panose="020F0502020204030204" pitchFamily="34" charset="0"/>
              </a:rPr>
              <a:t>Chandas</a:t>
            </a:r>
            <a:r>
              <a:rPr lang="en-US" sz="1350" b="0" i="0" dirty="0">
                <a:solidFill>
                  <a:srgbClr val="000000"/>
                </a:solidFill>
                <a:effectLst/>
                <a:latin typeface="Calibri" panose="020F0502020204030204" pitchFamily="34" charset="0"/>
                <a:cs typeface="Calibri" panose="020F0502020204030204" pitchFamily="34" charset="0"/>
              </a:rPr>
              <a:t> is derived from the root </a:t>
            </a:r>
            <a:r>
              <a:rPr lang="en-US" sz="1350" b="0" i="1" dirty="0">
                <a:solidFill>
                  <a:srgbClr val="000000"/>
                </a:solidFill>
                <a:effectLst/>
                <a:latin typeface="Calibri" panose="020F0502020204030204" pitchFamily="34" charset="0"/>
                <a:cs typeface="Calibri" panose="020F0502020204030204" pitchFamily="34" charset="0"/>
              </a:rPr>
              <a:t>Chad</a:t>
            </a:r>
            <a:r>
              <a:rPr lang="en-US" sz="1350" b="0" i="0" dirty="0">
                <a:solidFill>
                  <a:srgbClr val="000000"/>
                </a:solidFill>
                <a:effectLst/>
                <a:latin typeface="Calibri" panose="020F0502020204030204" pitchFamily="34" charset="0"/>
                <a:cs typeface="Calibri" panose="020F0502020204030204" pitchFamily="34" charset="0"/>
              </a:rPr>
              <a:t> (to cover). Meter is called </a:t>
            </a:r>
            <a:r>
              <a:rPr lang="en-US" sz="1350" b="0" i="1" dirty="0" err="1">
                <a:solidFill>
                  <a:srgbClr val="000000"/>
                </a:solidFill>
                <a:effectLst/>
                <a:latin typeface="Calibri" panose="020F0502020204030204" pitchFamily="34" charset="0"/>
                <a:cs typeface="Calibri" panose="020F0502020204030204" pitchFamily="34" charset="0"/>
              </a:rPr>
              <a:t>Chandas</a:t>
            </a:r>
            <a:r>
              <a:rPr lang="en-US" sz="1350" b="0" i="0" dirty="0">
                <a:solidFill>
                  <a:srgbClr val="000000"/>
                </a:solidFill>
                <a:effectLst/>
                <a:latin typeface="Calibri" panose="020F0502020204030204" pitchFamily="34" charset="0"/>
                <a:cs typeface="Calibri" panose="020F0502020204030204" pitchFamily="34" charset="0"/>
              </a:rPr>
              <a:t> because it covers the sense of the Mantra.</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texts, dealing with Vedic meters, are as follows:</a:t>
            </a:r>
            <a:endParaRPr lang="en-US" sz="1350" dirty="0">
              <a:latin typeface="Calibri" panose="020F0502020204030204" pitchFamily="34" charset="0"/>
              <a:cs typeface="Calibri" panose="020F0502020204030204" pitchFamily="34" charset="0"/>
            </a:endParaRPr>
          </a:p>
          <a:p>
            <a:pPr>
              <a:lnSpc>
                <a:spcPct val="150000"/>
              </a:lnSpc>
            </a:pPr>
            <a:endParaRPr lang="en-IN" sz="1350" dirty="0">
              <a:latin typeface="Calibri" panose="020F0502020204030204" pitchFamily="34" charset="0"/>
              <a:cs typeface="Calibri" panose="020F0502020204030204" pitchFamily="34" charset="0"/>
            </a:endParaRPr>
          </a:p>
        </p:txBody>
      </p:sp>
      <p:sp>
        <p:nvSpPr>
          <p:cNvPr id="6" name="TextBox 5"/>
          <p:cNvSpPr txBox="1"/>
          <p:nvPr/>
        </p:nvSpPr>
        <p:spPr>
          <a:xfrm>
            <a:off x="1292241" y="3099715"/>
            <a:ext cx="4572000" cy="1351588"/>
          </a:xfrm>
          <a:prstGeom prst="rect">
            <a:avLst/>
          </a:prstGeom>
          <a:noFill/>
        </p:spPr>
        <p:txBody>
          <a:bodyPr wrap="square">
            <a:spAutoFit/>
          </a:bodyPr>
          <a:lstStyle/>
          <a:p>
            <a:pPr marL="342900" indent="-342900">
              <a:lnSpc>
                <a:spcPct val="150000"/>
              </a:lnSpc>
              <a:buFont typeface="+mj-lt"/>
              <a:buAutoNum type="arabicPeriod"/>
            </a:pPr>
            <a:r>
              <a:rPr lang="en-IN" i="1" dirty="0" err="1">
                <a:solidFill>
                  <a:srgbClr val="000000"/>
                </a:solidFill>
                <a:effectLst/>
                <a:latin typeface="Calibri" panose="020F0502020204030204" pitchFamily="34" charset="0"/>
                <a:cs typeface="Calibri" panose="020F0502020204030204" pitchFamily="34" charset="0"/>
              </a:rPr>
              <a:t>Rikpratishakhya</a:t>
            </a:r>
            <a:endParaRPr lang="en-IN" i="1" dirty="0">
              <a:solidFill>
                <a:srgbClr val="000000"/>
              </a:solidFill>
              <a:effectLst/>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IN" i="1" dirty="0" err="1">
                <a:solidFill>
                  <a:srgbClr val="000000"/>
                </a:solidFill>
                <a:effectLst/>
                <a:latin typeface="Calibri" panose="020F0502020204030204" pitchFamily="34" charset="0"/>
                <a:cs typeface="Calibri" panose="020F0502020204030204" pitchFamily="34" charset="0"/>
              </a:rPr>
              <a:t>Shankhayana</a:t>
            </a:r>
            <a:r>
              <a:rPr lang="en-IN" i="1" dirty="0">
                <a:solidFill>
                  <a:srgbClr val="000000"/>
                </a:solidFill>
                <a:effectLst/>
                <a:latin typeface="Calibri" panose="020F0502020204030204" pitchFamily="34" charset="0"/>
                <a:cs typeface="Calibri" panose="020F0502020204030204" pitchFamily="34" charset="0"/>
              </a:rPr>
              <a:t> </a:t>
            </a:r>
            <a:r>
              <a:rPr lang="en-IN" i="1" dirty="0" err="1">
                <a:solidFill>
                  <a:srgbClr val="000000"/>
                </a:solidFill>
                <a:effectLst/>
                <a:latin typeface="Calibri" panose="020F0502020204030204" pitchFamily="34" charset="0"/>
                <a:cs typeface="Calibri" panose="020F0502020204030204" pitchFamily="34" charset="0"/>
              </a:rPr>
              <a:t>Shrauta</a:t>
            </a:r>
            <a:r>
              <a:rPr lang="en-IN" i="1" dirty="0">
                <a:solidFill>
                  <a:srgbClr val="000000"/>
                </a:solidFill>
                <a:effectLst/>
                <a:latin typeface="Calibri" panose="020F0502020204030204" pitchFamily="34" charset="0"/>
                <a:cs typeface="Calibri" panose="020F0502020204030204" pitchFamily="34" charset="0"/>
              </a:rPr>
              <a:t>-sutra </a:t>
            </a:r>
            <a:endParaRPr lang="en-IN" dirty="0">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IN" i="1" dirty="0" err="1">
                <a:solidFill>
                  <a:srgbClr val="000000"/>
                </a:solidFill>
                <a:effectLst/>
                <a:latin typeface="Calibri" panose="020F0502020204030204" pitchFamily="34" charset="0"/>
                <a:cs typeface="Calibri" panose="020F0502020204030204" pitchFamily="34" charset="0"/>
              </a:rPr>
              <a:t>Nidana</a:t>
            </a:r>
            <a:r>
              <a:rPr lang="en-IN" i="1" dirty="0">
                <a:solidFill>
                  <a:srgbClr val="000000"/>
                </a:solidFill>
                <a:effectLst/>
                <a:latin typeface="Calibri" panose="020F0502020204030204" pitchFamily="34" charset="0"/>
                <a:cs typeface="Calibri" panose="020F0502020204030204" pitchFamily="34" charset="0"/>
              </a:rPr>
              <a:t>-sutra</a:t>
            </a:r>
            <a:r>
              <a:rPr lang="en-IN" i="0" dirty="0">
                <a:solidFill>
                  <a:srgbClr val="000000"/>
                </a:solidFill>
                <a:effectLst/>
                <a:latin typeface="Calibri" panose="020F0502020204030204" pitchFamily="34" charset="0"/>
                <a:cs typeface="Calibri" panose="020F0502020204030204" pitchFamily="34" charset="0"/>
              </a:rPr>
              <a:t> of Samaveda</a:t>
            </a:r>
            <a:endParaRPr lang="en-IN" i="0" dirty="0">
              <a:solidFill>
                <a:srgbClr val="000000"/>
              </a:solidFill>
              <a:effectLst/>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IN" i="1" dirty="0" err="1">
                <a:solidFill>
                  <a:srgbClr val="000000"/>
                </a:solidFill>
                <a:effectLst/>
                <a:latin typeface="Calibri" panose="020F0502020204030204" pitchFamily="34" charset="0"/>
                <a:cs typeface="Calibri" panose="020F0502020204030204" pitchFamily="34" charset="0"/>
              </a:rPr>
              <a:t>Chandas</a:t>
            </a:r>
            <a:r>
              <a:rPr lang="en-IN" i="1" dirty="0">
                <a:solidFill>
                  <a:srgbClr val="000000"/>
                </a:solidFill>
                <a:effectLst/>
                <a:latin typeface="Calibri" panose="020F0502020204030204" pitchFamily="34" charset="0"/>
                <a:cs typeface="Calibri" panose="020F0502020204030204" pitchFamily="34" charset="0"/>
              </a:rPr>
              <a:t>-sutras</a:t>
            </a:r>
            <a:r>
              <a:rPr lang="en-IN" i="0" dirty="0">
                <a:solidFill>
                  <a:srgbClr val="000000"/>
                </a:solidFill>
                <a:effectLst/>
                <a:latin typeface="Calibri" panose="020F0502020204030204" pitchFamily="34" charset="0"/>
                <a:cs typeface="Calibri" panose="020F0502020204030204" pitchFamily="34" charset="0"/>
              </a:rPr>
              <a:t> of Pingala</a:t>
            </a:r>
            <a:endParaRPr lang="en-IN" dirty="0">
              <a:latin typeface="Calibri" panose="020F0502020204030204" pitchFamily="34" charset="0"/>
              <a:cs typeface="Calibri" panose="020F0502020204030204" pitchFamily="34" charset="0"/>
            </a:endParaRPr>
          </a:p>
        </p:txBody>
      </p:sp>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4624" y="2754516"/>
            <a:ext cx="3039586" cy="17488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73"/>
        <p:cNvGrpSpPr/>
        <p:nvPr/>
      </p:nvGrpSpPr>
      <p:grpSpPr>
        <a:xfrm>
          <a:off x="0" y="0"/>
          <a:ext cx="0" cy="0"/>
          <a:chOff x="0" y="0"/>
          <a:chExt cx="0" cy="0"/>
        </a:xfrm>
      </p:grpSpPr>
      <p:sp>
        <p:nvSpPr>
          <p:cNvPr id="57" name="Title 1"/>
          <p:cNvSpPr>
            <a:spLocks noGrp="1"/>
          </p:cNvSpPr>
          <p:nvPr>
            <p:ph type="title"/>
          </p:nvPr>
        </p:nvSpPr>
        <p:spPr>
          <a:xfrm>
            <a:off x="834390" y="467764"/>
            <a:ext cx="3840085" cy="1269596"/>
          </a:xfrm>
        </p:spPr>
        <p:txBody>
          <a:bodyP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N" sz="2400" dirty="0">
                <a:latin typeface="Calibri" panose="020F0502020204030204" pitchFamily="34" charset="0"/>
                <a:cs typeface="Calibri" panose="020F0502020204030204" pitchFamily="34" charset="0"/>
              </a:rPr>
              <a:t>Who wrote Vedas ?</a:t>
            </a:r>
            <a:endParaRPr lang="en-IN" sz="2400" dirty="0">
              <a:latin typeface="Calibri" panose="020F0502020204030204" pitchFamily="34" charset="0"/>
              <a:cs typeface="Calibri" panose="020F0502020204030204" pitchFamily="34" charset="0"/>
            </a:endParaRPr>
          </a:p>
        </p:txBody>
      </p:sp>
      <p:cxnSp>
        <p:nvCxnSpPr>
          <p:cNvPr id="58" name="Straight Arrow Connector 57"/>
          <p:cNvCxnSpPr>
            <a:cxnSpLocks noGrp="1" noRot="1" noChangeAspect="1" noMove="1" noResize="1" noEditPoints="1" noAdjustHandles="1" noChangeArrowheads="1" noChangeShapeType="1"/>
          </p:cNvCxnSpPr>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 name="Content Placeholder 2"/>
          <p:cNvSpPr txBox="1"/>
          <p:nvPr/>
        </p:nvSpPr>
        <p:spPr>
          <a:xfrm>
            <a:off x="491490" y="1931275"/>
            <a:ext cx="4182985" cy="2121177"/>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marL="285750" indent="-285750">
              <a:lnSpc>
                <a:spcPct val="150000"/>
              </a:lnSpc>
              <a:buFont typeface="Arial" panose="020B0604020202020204" pitchFamily="34" charset="0"/>
              <a:buChar char="•"/>
            </a:pPr>
            <a:r>
              <a:rPr lang="en-US" sz="1400" dirty="0">
                <a:latin typeface="Calibri" panose="020F0502020204030204" pitchFamily="34" charset="0"/>
                <a:cs typeface="Calibri" panose="020F0502020204030204" pitchFamily="34" charset="0"/>
              </a:rPr>
              <a:t>Tradition has it that humans did not compose the revered compositions of the Vedas, but that God taught the Vedic hymns to the sages, who then handed them down through generations by word of mouth. </a:t>
            </a:r>
            <a:endParaRPr lang="en-US" sz="1400" dirty="0">
              <a:latin typeface="Calibri" panose="020F0502020204030204" pitchFamily="34" charset="0"/>
              <a:cs typeface="Calibri" panose="020F0502020204030204" pitchFamily="34" charset="0"/>
            </a:endParaRPr>
          </a:p>
          <a:p>
            <a:pPr indent="0">
              <a:lnSpc>
                <a:spcPct val="150000"/>
              </a:lnSpc>
            </a:pPr>
            <a:endParaRPr lang="en-US" sz="8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400" dirty="0">
                <a:latin typeface="Calibri" panose="020F0502020204030204" pitchFamily="34" charset="0"/>
                <a:cs typeface="Calibri" panose="020F0502020204030204" pitchFamily="34" charset="0"/>
              </a:rPr>
              <a:t>Another tradition suggests that the hymns were "revealed," to the sages, who were known as the seers or “</a:t>
            </a:r>
            <a:r>
              <a:rPr lang="en-US" sz="1400" b="1" dirty="0" err="1">
                <a:latin typeface="Calibri" panose="020F0502020204030204" pitchFamily="34" charset="0"/>
                <a:cs typeface="Calibri" panose="020F0502020204030204" pitchFamily="34" charset="0"/>
              </a:rPr>
              <a:t>mantradrasta</a:t>
            </a:r>
            <a:r>
              <a:rPr lang="en-US" sz="1400" dirty="0">
                <a:latin typeface="Calibri" panose="020F0502020204030204" pitchFamily="34" charset="0"/>
                <a:cs typeface="Calibri" panose="020F0502020204030204" pitchFamily="34" charset="0"/>
              </a:rPr>
              <a:t>” of the hymns. </a:t>
            </a:r>
            <a:endParaRPr lang="en-US" sz="1400" dirty="0">
              <a:latin typeface="Calibri" panose="020F0502020204030204" pitchFamily="34" charset="0"/>
              <a:cs typeface="Calibri" panose="020F0502020204030204" pitchFamily="34" charset="0"/>
            </a:endParaRPr>
          </a:p>
        </p:txBody>
      </p:sp>
      <p:pic>
        <p:nvPicPr>
          <p:cNvPr id="60" name="Picture 2" descr="Krishna-Dwaipayana Vyasa (Author of The Bhagavad Gita)"/>
          <p:cNvPicPr>
            <a:picLocks noChangeAspect="1" noChangeArrowheads="1"/>
          </p:cNvPicPr>
          <p:nvPr/>
        </p:nvPicPr>
        <p:blipFill rotWithShape="1">
          <a:blip r:embed="rId1">
            <a:extLst>
              <a:ext uri="{28A0092B-C50C-407E-A947-70E740481C1C}">
                <a14:useLocalDpi xmlns:a14="http://schemas.microsoft.com/office/drawing/2010/main" val="0"/>
              </a:ext>
            </a:extLst>
          </a:blip>
          <a:srcRect t="2331" r="-2" b="18368"/>
          <a:stretch>
            <a:fillRect/>
          </a:stretch>
        </p:blipFill>
        <p:spPr bwMode="auto">
          <a:xfrm>
            <a:off x="4572000" y="191896"/>
            <a:ext cx="4381573" cy="4759708"/>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491490" y="3907630"/>
            <a:ext cx="4965296" cy="617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dirty="0">
                <a:latin typeface="Calibri" panose="020F0502020204030204" pitchFamily="34" charset="0"/>
                <a:cs typeface="Calibri" panose="020F0502020204030204" pitchFamily="34" charset="0"/>
              </a:rPr>
              <a:t>The formal documentation of Vedas was done mainly by </a:t>
            </a:r>
            <a:r>
              <a:rPr lang="en-US" sz="1200" b="1" dirty="0">
                <a:latin typeface="Calibri" panose="020F0502020204030204" pitchFamily="34" charset="0"/>
                <a:cs typeface="Calibri" panose="020F0502020204030204" pitchFamily="34" charset="0"/>
              </a:rPr>
              <a:t>Vyasa Krishna </a:t>
            </a:r>
            <a:r>
              <a:rPr lang="en-US" sz="1200" b="1" dirty="0" err="1">
                <a:latin typeface="Calibri" panose="020F0502020204030204" pitchFamily="34" charset="0"/>
                <a:cs typeface="Calibri" panose="020F0502020204030204" pitchFamily="34" charset="0"/>
              </a:rPr>
              <a:t>Dwaipayana</a:t>
            </a:r>
            <a:r>
              <a:rPr lang="en-US" sz="1200" b="1"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around the time of Lord Krishna (c. 1500 BC)</a:t>
            </a:r>
            <a:endParaRPr lang="en-US" sz="1200" dirty="0">
              <a:latin typeface="Calibri" panose="020F0502020204030204" pitchFamily="34" charset="0"/>
              <a:cs typeface="Calibri" panose="020F050202020403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28650" y="306117"/>
            <a:ext cx="7886700" cy="619041"/>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400" dirty="0">
                <a:latin typeface="Bahnschrift" panose="020B0502040204020203" pitchFamily="34" charset="0"/>
              </a:rPr>
              <a:t>JYOTHISHA ( Astrology )</a:t>
            </a:r>
            <a:endParaRPr lang="en-IN" sz="1050" dirty="0">
              <a:latin typeface="Bahnschrift" panose="020B0502040204020203" pitchFamily="34" charset="0"/>
            </a:endParaRPr>
          </a:p>
        </p:txBody>
      </p:sp>
      <p:sp>
        <p:nvSpPr>
          <p:cNvPr id="4" name="TextBox 3"/>
          <p:cNvSpPr txBox="1"/>
          <p:nvPr/>
        </p:nvSpPr>
        <p:spPr>
          <a:xfrm>
            <a:off x="481362" y="803238"/>
            <a:ext cx="7727918" cy="1618264"/>
          </a:xfrm>
          <a:prstGeom prst="rect">
            <a:avLst/>
          </a:prstGeom>
          <a:noFill/>
        </p:spPr>
        <p:txBody>
          <a:bodyPr wrap="square">
            <a:spAutoFit/>
          </a:bodyPr>
          <a:lstStyle/>
          <a:p>
            <a:pPr>
              <a:lnSpc>
                <a:spcPct val="150000"/>
              </a:lnSpc>
            </a:pP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last </a:t>
            </a:r>
            <a:r>
              <a:rPr lang="en-US" sz="1350" b="0" i="0" dirty="0" err="1">
                <a:solidFill>
                  <a:srgbClr val="000000"/>
                </a:solidFill>
                <a:effectLst/>
                <a:latin typeface="Calibri" panose="020F0502020204030204" pitchFamily="34" charset="0"/>
                <a:cs typeface="Calibri" panose="020F0502020204030204" pitchFamily="34" charset="0"/>
              </a:rPr>
              <a:t>Vedanga</a:t>
            </a:r>
            <a:r>
              <a:rPr lang="en-US" sz="1350" b="0" i="0" dirty="0">
                <a:solidFill>
                  <a:srgbClr val="000000"/>
                </a:solidFill>
                <a:effectLst/>
                <a:latin typeface="Calibri" panose="020F0502020204030204" pitchFamily="34" charset="0"/>
                <a:cs typeface="Calibri" panose="020F0502020204030204" pitchFamily="34" charset="0"/>
              </a:rPr>
              <a:t> </a:t>
            </a:r>
            <a:r>
              <a:rPr lang="en-US" sz="1350" b="0" i="0" dirty="0" err="1">
                <a:solidFill>
                  <a:srgbClr val="000000"/>
                </a:solidFill>
                <a:effectLst/>
                <a:latin typeface="Calibri" panose="020F0502020204030204" pitchFamily="34" charset="0"/>
                <a:cs typeface="Calibri" panose="020F0502020204030204" pitchFamily="34" charset="0"/>
              </a:rPr>
              <a:t>Jyotisha</a:t>
            </a:r>
            <a:r>
              <a:rPr lang="en-US" sz="1350" b="0" i="0" dirty="0">
                <a:solidFill>
                  <a:srgbClr val="000000"/>
                </a:solidFill>
                <a:effectLst/>
                <a:latin typeface="Calibri" panose="020F0502020204030204" pitchFamily="34" charset="0"/>
                <a:cs typeface="Calibri" panose="020F0502020204030204" pitchFamily="34" charset="0"/>
              </a:rPr>
              <a:t> is called eye – the organ of sight, of the Veda Purusha.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The object of </a:t>
            </a:r>
            <a:r>
              <a:rPr lang="en-US" sz="1350" b="0" i="0" dirty="0" err="1">
                <a:solidFill>
                  <a:srgbClr val="000000"/>
                </a:solidFill>
                <a:effectLst/>
                <a:latin typeface="Calibri" panose="020F0502020204030204" pitchFamily="34" charset="0"/>
                <a:cs typeface="Calibri" panose="020F0502020204030204" pitchFamily="34" charset="0"/>
              </a:rPr>
              <a:t>Jyotisha</a:t>
            </a:r>
            <a:r>
              <a:rPr lang="en-US" sz="1350" b="0" i="0" dirty="0">
                <a:solidFill>
                  <a:srgbClr val="000000"/>
                </a:solidFill>
                <a:effectLst/>
                <a:latin typeface="Calibri" panose="020F0502020204030204" pitchFamily="34" charset="0"/>
                <a:cs typeface="Calibri" panose="020F0502020204030204" pitchFamily="34" charset="0"/>
              </a:rPr>
              <a:t> </a:t>
            </a:r>
            <a:r>
              <a:rPr lang="en-US" sz="1350" b="0" i="0" dirty="0" err="1">
                <a:solidFill>
                  <a:srgbClr val="000000"/>
                </a:solidFill>
                <a:effectLst/>
                <a:latin typeface="Calibri" panose="020F0502020204030204" pitchFamily="34" charset="0"/>
                <a:cs typeface="Calibri" panose="020F0502020204030204" pitchFamily="34" charset="0"/>
              </a:rPr>
              <a:t>Vedanga</a:t>
            </a:r>
            <a:r>
              <a:rPr lang="en-US" sz="1350" b="0" i="0" dirty="0">
                <a:solidFill>
                  <a:srgbClr val="000000"/>
                </a:solidFill>
                <a:effectLst/>
                <a:latin typeface="Calibri" panose="020F0502020204030204" pitchFamily="34" charset="0"/>
                <a:cs typeface="Calibri" panose="020F0502020204030204" pitchFamily="34" charset="0"/>
              </a:rPr>
              <a:t> is not to teach astronomy, but to convey such knowledge of the heavenly bodies as is necessary for fixing the days and hours of the Vedic sacrifices. It gives some rules for calculating and fixing time for sacrifices.</a:t>
            </a:r>
            <a:endParaRPr lang="en-US" sz="1350" b="0" i="0" dirty="0">
              <a:solidFill>
                <a:srgbClr val="000000"/>
              </a:solidFill>
              <a:effectLst/>
              <a:latin typeface="Calibri" panose="020F0502020204030204" pitchFamily="34" charset="0"/>
              <a:cs typeface="Calibri" panose="020F0502020204030204" pitchFamily="34" charset="0"/>
            </a:endParaRPr>
          </a:p>
        </p:txBody>
      </p:sp>
      <p:pic>
        <p:nvPicPr>
          <p:cNvPr id="5" name="Picture 2" descr="Vedanga Jyotisha (वेदाङ्गज्योतिषम्) - Dharmawik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2078" y="2721999"/>
            <a:ext cx="3210560" cy="1581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1362" y="2092770"/>
            <a:ext cx="4751038" cy="2553135"/>
          </a:xfrm>
          <a:prstGeom prst="rect">
            <a:avLst/>
          </a:prstGeom>
          <a:noFill/>
        </p:spPr>
        <p:txBody>
          <a:bodyPr wrap="square">
            <a:spAutoFit/>
          </a:bodyPr>
          <a:lstStyle/>
          <a:p>
            <a:pPr>
              <a:lnSpc>
                <a:spcPct val="150000"/>
              </a:lnSpc>
            </a:pP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It is unfortunate that there is no work available at present dealing with ancient Vedic astronomy (</a:t>
            </a:r>
            <a:r>
              <a:rPr lang="en-US" sz="1350" b="0" i="1" dirty="0" err="1">
                <a:solidFill>
                  <a:srgbClr val="000000"/>
                </a:solidFill>
                <a:effectLst/>
                <a:latin typeface="Calibri" panose="020F0502020204030204" pitchFamily="34" charset="0"/>
                <a:cs typeface="Calibri" panose="020F0502020204030204" pitchFamily="34" charset="0"/>
              </a:rPr>
              <a:t>Jyotisha</a:t>
            </a:r>
            <a:r>
              <a:rPr lang="en-US" sz="1350" b="0" i="0" dirty="0">
                <a:solidFill>
                  <a:srgbClr val="000000"/>
                </a:solidFill>
                <a:effectLst/>
                <a:latin typeface="Calibri" panose="020F0502020204030204" pitchFamily="34" charset="0"/>
                <a:cs typeface="Calibri" panose="020F0502020204030204" pitchFamily="34" charset="0"/>
              </a:rPr>
              <a:t>) in the Sutra style.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Only we have a small text-book called </a:t>
            </a:r>
            <a:r>
              <a:rPr lang="en-US" sz="1350" b="0" i="1" dirty="0" err="1">
                <a:solidFill>
                  <a:srgbClr val="000000"/>
                </a:solidFill>
                <a:effectLst/>
                <a:latin typeface="Calibri" panose="020F0502020204030204" pitchFamily="34" charset="0"/>
                <a:cs typeface="Calibri" panose="020F0502020204030204" pitchFamily="34" charset="0"/>
              </a:rPr>
              <a:t>Jyotisha</a:t>
            </a:r>
            <a:r>
              <a:rPr lang="en-US" sz="1350" b="0" i="0" dirty="0">
                <a:solidFill>
                  <a:srgbClr val="000000"/>
                </a:solidFill>
                <a:effectLst/>
                <a:latin typeface="Calibri" panose="020F0502020204030204" pitchFamily="34" charset="0"/>
                <a:cs typeface="Calibri" panose="020F0502020204030204" pitchFamily="34" charset="0"/>
              </a:rPr>
              <a:t> of Vedic astronomy in verses in two recessions. </a:t>
            </a:r>
            <a:endParaRPr lang="en-US" sz="1350" b="0" i="0" dirty="0">
              <a:solidFill>
                <a:srgbClr val="000000"/>
              </a:solidFill>
              <a:effectLst/>
              <a:latin typeface="Calibri" panose="020F0502020204030204" pitchFamily="34" charset="0"/>
              <a:cs typeface="Calibri" panose="020F0502020204030204" pitchFamily="34" charset="0"/>
            </a:endParaRPr>
          </a:p>
          <a:p>
            <a:pPr marL="285750" indent="-285750" algn="just">
              <a:lnSpc>
                <a:spcPct val="150000"/>
              </a:lnSpc>
              <a:buFont typeface="Arial" panose="020B0604020202020204" pitchFamily="34" charset="0"/>
              <a:buChar char="•"/>
            </a:pPr>
            <a:r>
              <a:rPr lang="en-US" sz="1350" b="0" i="0" dirty="0">
                <a:solidFill>
                  <a:srgbClr val="000000"/>
                </a:solidFill>
                <a:effectLst/>
                <a:latin typeface="Calibri" panose="020F0502020204030204" pitchFamily="34" charset="0"/>
                <a:cs typeface="Calibri" panose="020F0502020204030204" pitchFamily="34" charset="0"/>
              </a:rPr>
              <a:t>Generally, Maharshi </a:t>
            </a:r>
            <a:r>
              <a:rPr lang="en-US" sz="1350" b="0" i="0" dirty="0" err="1">
                <a:solidFill>
                  <a:srgbClr val="000000"/>
                </a:solidFill>
                <a:effectLst/>
                <a:latin typeface="Calibri" panose="020F0502020204030204" pitchFamily="34" charset="0"/>
                <a:cs typeface="Calibri" panose="020F0502020204030204" pitchFamily="34" charset="0"/>
              </a:rPr>
              <a:t>Lagadha</a:t>
            </a:r>
            <a:r>
              <a:rPr lang="en-US" sz="1350" b="0" i="0" dirty="0">
                <a:solidFill>
                  <a:srgbClr val="000000"/>
                </a:solidFill>
                <a:effectLst/>
                <a:latin typeface="Calibri" panose="020F0502020204030204" pitchFamily="34" charset="0"/>
                <a:cs typeface="Calibri" panose="020F0502020204030204" pitchFamily="34" charset="0"/>
              </a:rPr>
              <a:t> is regarded author of this </a:t>
            </a:r>
            <a:r>
              <a:rPr lang="en-US" sz="1350" b="0" i="0" dirty="0" err="1">
                <a:solidFill>
                  <a:srgbClr val="000000"/>
                </a:solidFill>
                <a:effectLst/>
                <a:latin typeface="Calibri" panose="020F0502020204030204" pitchFamily="34" charset="0"/>
                <a:cs typeface="Calibri" panose="020F0502020204030204" pitchFamily="34" charset="0"/>
              </a:rPr>
              <a:t>Vedanga</a:t>
            </a:r>
            <a:r>
              <a:rPr lang="en-US" sz="1350" b="0" i="0" dirty="0">
                <a:solidFill>
                  <a:srgbClr val="000000"/>
                </a:solidFill>
                <a:effectLst/>
                <a:latin typeface="Calibri" panose="020F0502020204030204" pitchFamily="34" charset="0"/>
                <a:cs typeface="Calibri" panose="020F0502020204030204" pitchFamily="34" charset="0"/>
              </a:rPr>
              <a:t> </a:t>
            </a:r>
            <a:r>
              <a:rPr lang="en-US" sz="1350" b="0" i="0" dirty="0" err="1">
                <a:solidFill>
                  <a:srgbClr val="000000"/>
                </a:solidFill>
                <a:effectLst/>
                <a:latin typeface="Calibri" panose="020F0502020204030204" pitchFamily="34" charset="0"/>
                <a:cs typeface="Calibri" panose="020F0502020204030204" pitchFamily="34" charset="0"/>
              </a:rPr>
              <a:t>Jyotisha</a:t>
            </a:r>
            <a:r>
              <a:rPr lang="en-US" sz="1350" b="0" i="0" dirty="0">
                <a:solidFill>
                  <a:srgbClr val="000000"/>
                </a:solidFill>
                <a:effectLst/>
                <a:latin typeface="Calibri" panose="020F0502020204030204" pitchFamily="34" charset="0"/>
                <a:cs typeface="Calibri" panose="020F0502020204030204" pitchFamily="34" charset="0"/>
              </a:rPr>
              <a:t>. </a:t>
            </a:r>
            <a:endParaRPr lang="en-IN" sz="1350" dirty="0">
              <a:latin typeface="Calibri" panose="020F0502020204030204" pitchFamily="34" charset="0"/>
              <a:cs typeface="Calibri" panose="020F050202020403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74432" y="846606"/>
            <a:ext cx="7595135" cy="393812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seven main concepts of Vedic Indian culture are:</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defRPr/>
            </a:pPr>
            <a:endParaRPr kumimoji="0" lang="en-US" sz="3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a:defRPr/>
            </a:pP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One, all‐pervasive Supreme Being who may be worshipped through any form.</a:t>
            </a: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Tx/>
              <a:buAutoNum type="arabicPeriod"/>
              <a:defRPr/>
            </a:pP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Dharma, that which sustains the universe: an all‐encompassing term representing divine law, path of righteousness, duty, responsibility, virtue, justice, goodness and truth.</a:t>
            </a:r>
            <a:endParaRPr lang="en-US" sz="1350" kern="1200" dirty="0">
              <a:solidFill>
                <a:prstClr val="black"/>
              </a:solidFill>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Tx/>
              <a:buAutoNum type="arabicPeriod"/>
              <a:defRPr/>
            </a:pP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Universe undergoes endless cycles of creation, preservation and dissolution.</a:t>
            </a:r>
            <a:endParaRPr lang="en-US" sz="1350" kern="1200" dirty="0">
              <a:solidFill>
                <a:prstClr val="black"/>
              </a:solidFill>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Tx/>
              <a:buAutoNum type="arabicPeriod"/>
              <a:defRPr/>
            </a:pP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Karma, the law of cause and effect by which each individual creates his own destiny by his thoughts, words and deeds.</a:t>
            </a:r>
            <a:endParaRPr lang="en-US" sz="1350" kern="1200" dirty="0">
              <a:solidFill>
                <a:prstClr val="black"/>
              </a:solidFill>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Tx/>
              <a:buAutoNum type="arabicPeriod"/>
              <a:defRPr/>
            </a:pP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soul reincarnates, evolving through many births until the peace and bliss of moksha is attained through knowledge of the Absolute Reality.</a:t>
            </a:r>
            <a:endParaRPr lang="en-US" sz="1350" kern="1200" dirty="0">
              <a:solidFill>
                <a:prstClr val="black"/>
              </a:solidFill>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Tx/>
              <a:buAutoNum type="arabicPeriod"/>
              <a:defRPr/>
            </a:pP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belief that no religion teaches the only way to salvation above all others, but that all genuine paths are facets of God’s Light, deserving tolerance and understanding.</a:t>
            </a:r>
            <a:endParaRPr lang="en-US" sz="1350" kern="1200" dirty="0">
              <a:solidFill>
                <a:prstClr val="black"/>
              </a:solidFill>
              <a:latin typeface="Calibri" panose="020F0502020204030204" pitchFamily="34" charset="0"/>
              <a:ea typeface="+mn-ea"/>
              <a:cs typeface="Calibri" panose="020F0502020204030204" pitchFamily="34" charset="0"/>
            </a:endParaRPr>
          </a:p>
          <a:p>
            <a:pPr marL="342900" marR="0" lvl="0" indent="-342900" algn="l" defTabSz="914400" rtl="0" eaLnBrk="1" fontAlgn="auto" latinLnBrk="0" hangingPunct="1">
              <a:lnSpc>
                <a:spcPct val="150000"/>
              </a:lnSpc>
              <a:spcBef>
                <a:spcPts val="0"/>
              </a:spcBef>
              <a:spcAft>
                <a:spcPts val="0"/>
              </a:spcAft>
              <a:buClrTx/>
              <a:buSzTx/>
              <a:buFontTx/>
              <a:buAutoNum type="arabicPeriod"/>
              <a:defRPr/>
            </a:pP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An enlightened master, or </a:t>
            </a:r>
            <a:r>
              <a:rPr kumimoji="0" lang="en-US" sz="135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Satguru</a:t>
            </a:r>
            <a:r>
              <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who is essential for gaining knowledge of the Absolute Reality.</a:t>
            </a: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 name="Title 1"/>
          <p:cNvSpPr>
            <a:spLocks noGrp="1"/>
          </p:cNvSpPr>
          <p:nvPr>
            <p:ph type="title"/>
          </p:nvPr>
        </p:nvSpPr>
        <p:spPr>
          <a:xfrm>
            <a:off x="628650" y="306117"/>
            <a:ext cx="7886700" cy="540489"/>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000" dirty="0">
                <a:latin typeface="Bahnschrift" panose="020B0502040204020203" pitchFamily="34" charset="0"/>
              </a:rPr>
              <a:t>CONCLUSION</a:t>
            </a:r>
            <a:r>
              <a:rPr lang="en-US" sz="2400" dirty="0">
                <a:latin typeface="Bahnschrift" panose="020B0502040204020203" pitchFamily="34" charset="0"/>
              </a:rPr>
              <a:t> </a:t>
            </a:r>
            <a:endParaRPr lang="en-IN" sz="1050" dirty="0">
              <a:latin typeface="Bahnschrift" panose="020B0502040204020203"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628650" y="580437"/>
            <a:ext cx="7886700" cy="540489"/>
          </a:xfrm>
          <a:prstGeom prst="rect">
            <a:avLst/>
          </a:prstGeom>
        </p:spPr>
        <p:txBody>
          <a:bodyPr/>
          <a:lstStyle>
            <a:defPPr marR="0" lvl="0" algn="l" rtl="0">
              <a:lnSpc>
                <a:spcPct val="100000"/>
              </a:lnSpc>
              <a:spcBef>
                <a:spcPts val="0"/>
              </a:spcBef>
              <a:spcAft>
                <a:spcPts val="0"/>
              </a:spcAft>
              <a:defRPr lang="en-US"/>
            </a:defPPr>
            <a:lvl1pPr marL="0" marR="0" lvl="0"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1pPr>
            <a:lvl2pPr marL="342900" marR="0" lvl="1"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2pPr>
            <a:lvl3pPr marL="685800" marR="0" lvl="2"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3pPr>
            <a:lvl4pPr marL="1028700" marR="0" lvl="3"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4pPr>
            <a:lvl5pPr marL="1371600" marR="0" lvl="4"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5pPr>
            <a:lvl6pPr marL="1714500" marR="0" lvl="5"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6pPr>
            <a:lvl7pPr marL="2057400" marR="0" lvl="6"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7pPr>
            <a:lvl8pPr marL="2400300" marR="0" lvl="7"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8pPr>
            <a:lvl9pPr marL="2743200" marR="0" lvl="8" algn="l" defTabSz="685800" rtl="0" eaLnBrk="1" latinLnBrk="0" hangingPunct="1">
              <a:lnSpc>
                <a:spcPct val="100000"/>
              </a:lnSpc>
              <a:spcBef>
                <a:spcPts val="0"/>
              </a:spcBef>
              <a:spcAft>
                <a:spcPts val="0"/>
              </a:spcAft>
              <a:buClr>
                <a:srgbClr val="000000"/>
              </a:buClr>
              <a:buFont typeface="Arial" panose="020B0604020202020204"/>
              <a:defRPr sz="1350" b="0" i="0" u="none" strike="noStrike" kern="1200" cap="none">
                <a:solidFill>
                  <a:schemeClr val="tx1"/>
                </a:solidFill>
                <a:latin typeface="+mn-lt"/>
                <a:ea typeface="+mn-ea"/>
                <a:cs typeface="+mn-cs"/>
                <a:sym typeface="Arial" panose="020B0604020202020204"/>
              </a:defRPr>
            </a:lvl9pPr>
          </a:lstStyle>
          <a:p>
            <a:pPr algn="ctr"/>
            <a:r>
              <a:rPr lang="en-US" sz="2400" b="1" dirty="0">
                <a:solidFill>
                  <a:schemeClr val="accent3"/>
                </a:solidFill>
                <a:latin typeface="Bahnschrift" panose="020B0502040204020203" pitchFamily="34" charset="0"/>
              </a:rPr>
              <a:t>WORDS BY AMMA </a:t>
            </a:r>
            <a:endParaRPr lang="en-IN" sz="1050" b="1" dirty="0">
              <a:solidFill>
                <a:schemeClr val="accent3"/>
              </a:solidFill>
              <a:latin typeface="Bahnschrift" panose="020B0502040204020203" pitchFamily="34" charset="0"/>
            </a:endParaRPr>
          </a:p>
        </p:txBody>
      </p:sp>
      <p:sp>
        <p:nvSpPr>
          <p:cNvPr id="4" name="TextBox 3"/>
          <p:cNvSpPr txBox="1"/>
          <p:nvPr/>
        </p:nvSpPr>
        <p:spPr>
          <a:xfrm>
            <a:off x="628650" y="1382155"/>
            <a:ext cx="4542790" cy="2977995"/>
          </a:xfrm>
          <a:prstGeom prst="rect">
            <a:avLst/>
          </a:prstGeom>
          <a:noFill/>
        </p:spPr>
        <p:txBody>
          <a:bodyPr wrap="square" rtlCol="0">
            <a:spAutoFit/>
          </a:bodyPr>
          <a:lstStyle/>
          <a:p>
            <a:pPr>
              <a:lnSpc>
                <a:spcPct val="200000"/>
              </a:lnSpc>
            </a:pPr>
            <a:r>
              <a:rPr lang="en-IN" sz="1600" dirty="0">
                <a:latin typeface="Calibri" panose="020F0502020204030204" pitchFamily="34" charset="0"/>
                <a:cs typeface="Calibri" panose="020F0502020204030204" pitchFamily="34" charset="0"/>
              </a:rPr>
              <a:t>As Amma says, “ One Truth shines through all of creation ; rivers, mountains, plants and animals, the sun, the moon, and all the stars , you and I all are expressions of this one Reality. When you behold everything as God, your whole life becomes an act of worship, a form of prayer, a song of praise .“</a:t>
            </a:r>
            <a:endParaRPr lang="en-IN" sz="1600" dirty="0">
              <a:latin typeface="Calibri" panose="020F0502020204030204" pitchFamily="34" charset="0"/>
              <a:cs typeface="Calibri" panose="020F0502020204030204" pitchFamily="34" charset="0"/>
            </a:endParaRPr>
          </a:p>
        </p:txBody>
      </p:sp>
      <p:pic>
        <p:nvPicPr>
          <p:cNvPr id="12290" name="Picture 2" descr="Chancellor: Amma, Mata Amritanandamayi | Amrita Vishwa Vidyapeeth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85130" y="1472170"/>
            <a:ext cx="2887980" cy="2887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421413" y="2110085"/>
            <a:ext cx="4301178" cy="923330"/>
          </a:xfrm>
          <a:prstGeom prst="rect">
            <a:avLst/>
          </a:prstGeom>
          <a:noFill/>
          <a:ln>
            <a:solidFill>
              <a:schemeClr val="accent3"/>
            </a:solidFill>
          </a:ln>
        </p:spPr>
        <p:txBody>
          <a:bodyPr wrap="none" lIns="91440" tIns="45720" rIns="91440" bIns="45720">
            <a:spAutoFit/>
          </a:bodyPr>
          <a:lstStyle/>
          <a:p>
            <a:pPr algn="ctr"/>
            <a:r>
              <a:rPr lang="en-US" sz="5400" b="1" dirty="0">
                <a:ln w="12700">
                  <a:solidFill>
                    <a:schemeClr val="tx2"/>
                  </a:solidFill>
                  <a:prstDash val="solid"/>
                </a:ln>
                <a:solidFill>
                  <a:schemeClr val="accent3"/>
                </a:solidFill>
                <a:effectLst>
                  <a:outerShdw dist="38100" dir="2640000" algn="bl" rotWithShape="0">
                    <a:schemeClr val="tx2">
                      <a:lumMod val="75000"/>
                    </a:schemeClr>
                  </a:outerShdw>
                </a:effectLst>
              </a:rPr>
              <a:t>THANK YOU</a:t>
            </a:r>
            <a:endParaRPr lang="en-US" sz="5400" b="1" dirty="0">
              <a:ln w="12700">
                <a:solidFill>
                  <a:schemeClr val="tx2"/>
                </a:solidFill>
                <a:prstDash val="solid"/>
              </a:ln>
              <a:solidFill>
                <a:schemeClr val="accent3"/>
              </a:solidFill>
              <a:effectLst>
                <a:outerShdw dist="38100" dir="2640000" algn="bl" rotWithShape="0">
                  <a:schemeClr val="tx2">
                    <a:lumMod val="75000"/>
                  </a:scheme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7" name="TextBox 6"/>
          <p:cNvSpPr txBox="1"/>
          <p:nvPr/>
        </p:nvSpPr>
        <p:spPr>
          <a:xfrm>
            <a:off x="883226" y="587188"/>
            <a:ext cx="7699665" cy="4556312"/>
          </a:xfrm>
          <a:prstGeom prst="rect">
            <a:avLst/>
          </a:prstGeom>
          <a:noFill/>
        </p:spPr>
        <p:txBody>
          <a:bodyPr wrap="square" rtlCol="0">
            <a:spAutoFit/>
          </a:bodyPr>
          <a:lstStyle/>
          <a:p>
            <a:pPr marL="0" indent="0">
              <a:lnSpc>
                <a:spcPct val="200000"/>
              </a:lnSpc>
              <a:buNone/>
            </a:pPr>
            <a:r>
              <a:rPr lang="en-US" sz="1600" b="0" i="0" dirty="0">
                <a:effectLst/>
                <a:latin typeface="Calibri" panose="020F0502020204030204" pitchFamily="34" charset="0"/>
                <a:cs typeface="Calibri" panose="020F0502020204030204" pitchFamily="34" charset="0"/>
              </a:rPr>
              <a:t>Each Veda has been subclassified into four major text types or four portions :</a:t>
            </a:r>
            <a:endParaRPr lang="en-US" sz="1600" b="0" i="0" dirty="0">
              <a:effectLst/>
              <a:latin typeface="Calibri" panose="020F0502020204030204" pitchFamily="34" charset="0"/>
              <a:cs typeface="Calibri" panose="020F0502020204030204" pitchFamily="34" charset="0"/>
            </a:endParaRPr>
          </a:p>
          <a:p>
            <a:pPr marL="0" indent="0">
              <a:lnSpc>
                <a:spcPct val="200000"/>
              </a:lnSpc>
              <a:buNone/>
            </a:pPr>
            <a:endParaRPr lang="en-US" sz="500" b="0" i="0" dirty="0">
              <a:effectLst/>
              <a:latin typeface="Calibri" panose="020F0502020204030204" pitchFamily="34" charset="0"/>
              <a:cs typeface="Calibri" panose="020F0502020204030204" pitchFamily="34" charset="0"/>
            </a:endParaRPr>
          </a:p>
          <a:p>
            <a:pPr marL="214630" indent="-214630">
              <a:lnSpc>
                <a:spcPct val="200000"/>
              </a:lnSpc>
              <a:buFont typeface="Arial" panose="020B0604020202020204" pitchFamily="34" charset="0"/>
              <a:buChar char="•"/>
            </a:pPr>
            <a:r>
              <a:rPr lang="en-US" sz="1400" b="1" dirty="0">
                <a:latin typeface="Calibri" panose="020F0502020204030204" pitchFamily="34" charset="0"/>
                <a:cs typeface="Calibri" panose="020F0502020204030204" pitchFamily="34" charset="0"/>
              </a:rPr>
              <a:t>The </a:t>
            </a:r>
            <a:r>
              <a:rPr lang="en-US" sz="1400" b="1" dirty="0" err="1">
                <a:latin typeface="Calibri" panose="020F0502020204030204" pitchFamily="34" charset="0"/>
                <a:cs typeface="Calibri" panose="020F0502020204030204" pitchFamily="34" charset="0"/>
              </a:rPr>
              <a:t>Samhitha's</a:t>
            </a:r>
            <a:r>
              <a:rPr lang="en-US" sz="1400" b="1" dirty="0">
                <a:latin typeface="Calibri" panose="020F0502020204030204" pitchFamily="34" charset="0"/>
                <a:cs typeface="Calibri" panose="020F0502020204030204" pitchFamily="34" charset="0"/>
              </a:rPr>
              <a:t> ( hymns )</a:t>
            </a:r>
            <a:r>
              <a:rPr lang="en-US" sz="1400" dirty="0">
                <a:latin typeface="Calibri" panose="020F0502020204030204" pitchFamily="34" charset="0"/>
                <a:cs typeface="Calibri" panose="020F0502020204030204" pitchFamily="34" charset="0"/>
              </a:rPr>
              <a:t> : </a:t>
            </a:r>
            <a:r>
              <a:rPr lang="en-US" sz="1400" b="0" i="0" dirty="0">
                <a:effectLst/>
                <a:latin typeface="Calibri" panose="020F0502020204030204" pitchFamily="34" charset="0"/>
                <a:cs typeface="Calibri" panose="020F0502020204030204" pitchFamily="34" charset="0"/>
              </a:rPr>
              <a:t> The most ancient layer of text in the Vedas, consisting of mantras, hymns, prayers, and benedictions which has in literary terms put together or joined the other three texts.</a:t>
            </a:r>
            <a:endParaRPr lang="en-US" sz="1400" dirty="0">
              <a:latin typeface="Calibri" panose="020F0502020204030204" pitchFamily="34" charset="0"/>
              <a:cs typeface="Calibri" panose="020F0502020204030204" pitchFamily="34" charset="0"/>
            </a:endParaRPr>
          </a:p>
          <a:p>
            <a:pPr marL="214630" indent="-214630">
              <a:lnSpc>
                <a:spcPct val="200000"/>
              </a:lnSpc>
              <a:buFont typeface="Arial" panose="020B0604020202020204" pitchFamily="34" charset="0"/>
              <a:buChar char="•"/>
            </a:pPr>
            <a:r>
              <a:rPr lang="en-US" sz="1400" b="1" dirty="0">
                <a:latin typeface="Calibri" panose="020F0502020204030204" pitchFamily="34" charset="0"/>
                <a:cs typeface="Calibri" panose="020F0502020204030204" pitchFamily="34" charset="0"/>
              </a:rPr>
              <a:t>The Brahmanas ( rituals ) </a:t>
            </a:r>
            <a:r>
              <a:rPr lang="en-US" sz="1400" dirty="0">
                <a:latin typeface="Calibri" panose="020F0502020204030204" pitchFamily="34" charset="0"/>
                <a:cs typeface="Calibri" panose="020F0502020204030204" pitchFamily="34" charset="0"/>
              </a:rPr>
              <a:t>: They </a:t>
            </a:r>
            <a:r>
              <a:rPr lang="en-US" sz="1400" b="0" i="0" dirty="0">
                <a:effectLst/>
                <a:latin typeface="Calibri" panose="020F0502020204030204" pitchFamily="34" charset="0"/>
                <a:cs typeface="Calibri" panose="020F0502020204030204" pitchFamily="34" charset="0"/>
              </a:rPr>
              <a:t>constitute the philosophy behind the ritual sacrifice.</a:t>
            </a:r>
            <a:endParaRPr lang="en-US" sz="1400" b="0" i="0" dirty="0">
              <a:effectLst/>
              <a:latin typeface="Calibri" panose="020F0502020204030204" pitchFamily="34" charset="0"/>
              <a:cs typeface="Calibri" panose="020F0502020204030204" pitchFamily="34" charset="0"/>
            </a:endParaRPr>
          </a:p>
          <a:p>
            <a:pPr marL="214630" indent="-214630">
              <a:lnSpc>
                <a:spcPct val="200000"/>
              </a:lnSpc>
              <a:buFont typeface="Arial" panose="020B0604020202020204" pitchFamily="34" charset="0"/>
              <a:buChar char="•"/>
            </a:pPr>
            <a:r>
              <a:rPr lang="en-US" sz="1400" b="1" dirty="0">
                <a:latin typeface="Calibri" panose="020F0502020204030204" pitchFamily="34" charset="0"/>
                <a:cs typeface="Calibri" panose="020F0502020204030204" pitchFamily="34" charset="0"/>
              </a:rPr>
              <a:t>The </a:t>
            </a:r>
            <a:r>
              <a:rPr lang="en-US" sz="1400" b="1" dirty="0" err="1">
                <a:latin typeface="Calibri" panose="020F0502020204030204" pitchFamily="34" charset="0"/>
                <a:cs typeface="Calibri" panose="020F0502020204030204" pitchFamily="34" charset="0"/>
              </a:rPr>
              <a:t>Aranyakas</a:t>
            </a:r>
            <a:r>
              <a:rPr lang="en-US" sz="1400" b="1" dirty="0">
                <a:latin typeface="Calibri" panose="020F0502020204030204" pitchFamily="34" charset="0"/>
                <a:cs typeface="Calibri" panose="020F0502020204030204" pitchFamily="34" charset="0"/>
              </a:rPr>
              <a:t> ( theologies ) </a:t>
            </a:r>
            <a:r>
              <a:rPr lang="en-US" sz="1400" dirty="0">
                <a:latin typeface="Calibri" panose="020F0502020204030204" pitchFamily="34" charset="0"/>
                <a:cs typeface="Calibri" panose="020F0502020204030204" pitchFamily="34" charset="0"/>
              </a:rPr>
              <a:t>: </a:t>
            </a:r>
            <a:r>
              <a:rPr lang="en-US" sz="1400" b="0" i="0" dirty="0">
                <a:solidFill>
                  <a:srgbClr val="000000"/>
                </a:solidFill>
                <a:effectLst/>
                <a:latin typeface="Calibri" panose="020F0502020204030204" pitchFamily="34" charset="0"/>
                <a:cs typeface="Calibri" panose="020F0502020204030204" pitchFamily="34" charset="0"/>
              </a:rPr>
              <a:t>They form the philosophy behind the ritual sacrifices.</a:t>
            </a:r>
            <a:endParaRPr lang="en-US" sz="1400" b="0" i="0" dirty="0">
              <a:solidFill>
                <a:srgbClr val="000000"/>
              </a:solidFill>
              <a:effectLst/>
              <a:latin typeface="Calibri" panose="020F0502020204030204" pitchFamily="34" charset="0"/>
              <a:cs typeface="Calibri" panose="020F0502020204030204" pitchFamily="34" charset="0"/>
            </a:endParaRPr>
          </a:p>
          <a:p>
            <a:pPr marL="214630" indent="-214630">
              <a:lnSpc>
                <a:spcPct val="200000"/>
              </a:lnSpc>
              <a:buFont typeface="Arial" panose="020B0604020202020204" pitchFamily="34" charset="0"/>
              <a:buChar char="•"/>
            </a:pPr>
            <a:r>
              <a:rPr lang="en-US" sz="1400" b="1" dirty="0">
                <a:latin typeface="Calibri" panose="020F0502020204030204" pitchFamily="34" charset="0"/>
                <a:cs typeface="Calibri" panose="020F0502020204030204" pitchFamily="34" charset="0"/>
              </a:rPr>
              <a:t>The Upanishads ( philosophies ) </a:t>
            </a:r>
            <a:r>
              <a:rPr lang="en-US" sz="1400" dirty="0">
                <a:latin typeface="Calibri" panose="020F0502020204030204" pitchFamily="34" charset="0"/>
                <a:cs typeface="Calibri" panose="020F0502020204030204" pitchFamily="34" charset="0"/>
              </a:rPr>
              <a:t>: They </a:t>
            </a:r>
            <a:r>
              <a:rPr lang="en-US" sz="1400" b="0" i="0" dirty="0">
                <a:effectLst/>
                <a:latin typeface="Calibri" panose="020F0502020204030204" pitchFamily="34" charset="0"/>
                <a:cs typeface="Calibri" panose="020F0502020204030204" pitchFamily="34" charset="0"/>
              </a:rPr>
              <a:t>consist of conversations between teachers and students which clarify the philosophical message of the Vedas.</a:t>
            </a:r>
            <a:endParaRPr lang="en-IN" sz="1400" dirty="0">
              <a:latin typeface="Calibri" panose="020F0502020204030204" pitchFamily="34" charset="0"/>
              <a:cs typeface="Calibri" panose="020F0502020204030204" pitchFamily="34" charset="0"/>
            </a:endParaRPr>
          </a:p>
          <a:p>
            <a:pPr marL="0" indent="0">
              <a:lnSpc>
                <a:spcPct val="200000"/>
              </a:lnSpc>
              <a:buNone/>
            </a:pPr>
            <a:endParaRPr lang="en-IN" sz="1400" dirty="0">
              <a:latin typeface="Calibri" panose="020F0502020204030204" pitchFamily="34" charset="0"/>
              <a:cs typeface="Calibri" panose="020F0502020204030204" pitchFamily="34" charset="0"/>
            </a:endParaRPr>
          </a:p>
          <a:p>
            <a:pPr>
              <a:lnSpc>
                <a:spcPct val="200000"/>
              </a:lnSpc>
            </a:pPr>
            <a:endParaRPr lang="en-IN" dirty="0">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54" name="Title 1"/>
          <p:cNvSpPr>
            <a:spLocks noGrp="1"/>
          </p:cNvSpPr>
          <p:nvPr>
            <p:ph type="title"/>
          </p:nvPr>
        </p:nvSpPr>
        <p:spPr>
          <a:xfrm>
            <a:off x="628650" y="273844"/>
            <a:ext cx="7886700" cy="848374"/>
          </a:xfrm>
        </p:spPr>
        <p:txBody>
          <a:bodyP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000" b="1" i="0" dirty="0">
                <a:solidFill>
                  <a:srgbClr val="202122"/>
                </a:solidFill>
                <a:effectLst/>
                <a:latin typeface="Bahnschrift" panose="020B0502040204020203" pitchFamily="34" charset="0"/>
                <a:cs typeface="Calibri" panose="020F0502020204030204" pitchFamily="34" charset="0"/>
              </a:rPr>
              <a:t>The Samhitas</a:t>
            </a:r>
            <a:endParaRPr lang="en-IN" sz="2000" dirty="0">
              <a:latin typeface="Bahnschrift" panose="020B0502040204020203" pitchFamily="34" charset="0"/>
              <a:cs typeface="Calibri" panose="020F0502020204030204" pitchFamily="34" charset="0"/>
            </a:endParaRPr>
          </a:p>
        </p:txBody>
      </p:sp>
      <p:sp>
        <p:nvSpPr>
          <p:cNvPr id="55" name="Content Placeholder 2"/>
          <p:cNvSpPr txBox="1"/>
          <p:nvPr/>
        </p:nvSpPr>
        <p:spPr>
          <a:xfrm>
            <a:off x="628650" y="1122218"/>
            <a:ext cx="7886700" cy="31753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marL="285750" indent="-285750">
              <a:lnSpc>
                <a:spcPct val="150000"/>
              </a:lnSpc>
              <a:buFont typeface="Arial" panose="020B0604020202020204" pitchFamily="34" charset="0"/>
              <a:buChar char="•"/>
            </a:pPr>
            <a:r>
              <a:rPr lang="en-US" sz="1200" b="1" dirty="0">
                <a:latin typeface="Calibri" panose="020F0502020204030204" pitchFamily="34" charset="0"/>
                <a:cs typeface="Calibri" panose="020F0502020204030204" pitchFamily="34" charset="0"/>
              </a:rPr>
              <a:t>Samhita</a:t>
            </a:r>
            <a:r>
              <a:rPr lang="en-US" sz="1200" dirty="0">
                <a:latin typeface="Calibri" panose="020F0502020204030204" pitchFamily="34" charset="0"/>
                <a:cs typeface="Calibri" panose="020F0502020204030204" pitchFamily="34" charset="0"/>
              </a:rPr>
              <a:t> literally means "put together, joined, union “a "collection",</a:t>
            </a:r>
            <a:r>
              <a:rPr lang="en-US" sz="1200" baseline="3000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and "a methodically, rule-based combination of text or verses".</a:t>
            </a:r>
            <a:r>
              <a:rPr lang="en-US" sz="1200" baseline="300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Samhita</a:t>
            </a:r>
            <a:r>
              <a:rPr lang="en-US" sz="1200" dirty="0">
                <a:latin typeface="Calibri" panose="020F0502020204030204" pitchFamily="34" charset="0"/>
                <a:cs typeface="Calibri" panose="020F0502020204030204" pitchFamily="34" charset="0"/>
              </a:rPr>
              <a:t> also refers to the most ancient layer of text in the Vedas, consisting of mantras, hymns, prayers, litanies and benedictions.</a:t>
            </a:r>
            <a:endParaRPr lang="en-US" sz="1200" dirty="0">
              <a:latin typeface="Calibri" panose="020F0502020204030204" pitchFamily="34" charset="0"/>
              <a:cs typeface="Calibri" panose="020F0502020204030204" pitchFamily="34" charset="0"/>
            </a:endParaRPr>
          </a:p>
          <a:p>
            <a:pPr indent="0">
              <a:lnSpc>
                <a:spcPct val="150000"/>
              </a:lnSpc>
            </a:pPr>
            <a:endParaRPr lang="en-US" sz="200" dirty="0">
              <a:latin typeface="Calibri" panose="020F0502020204030204" pitchFamily="34" charset="0"/>
              <a:cs typeface="Calibri" panose="020F0502020204030204" pitchFamily="34" charset="0"/>
            </a:endParaRPr>
          </a:p>
          <a:p>
            <a:pPr indent="0">
              <a:lnSpc>
                <a:spcPct val="150000"/>
              </a:lnSpc>
            </a:pPr>
            <a:endParaRPr lang="en-US" sz="1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indent="0">
              <a:lnSpc>
                <a:spcPct val="150000"/>
              </a:lnSpc>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400" i="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200" i="1" dirty="0" err="1">
                <a:latin typeface="Calibri" panose="020F0502020204030204" pitchFamily="34" charset="0"/>
                <a:cs typeface="Calibri" panose="020F0502020204030204" pitchFamily="34" charset="0"/>
              </a:rPr>
              <a:t>Saṃhitā</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संहिता</a:t>
            </a:r>
            <a:r>
              <a:rPr lang="en-US" sz="1200" dirty="0">
                <a:latin typeface="Calibri" panose="020F0502020204030204" pitchFamily="34" charset="0"/>
                <a:cs typeface="Calibri" panose="020F0502020204030204" pitchFamily="34" charset="0"/>
              </a:rPr>
              <a:t>) in the feminine form of the past participle, is used as a noun meaning "conjunction, connection, union", "combination of letters according to euphonic rules", or "any methodically arranged collection of texts or verses".</a:t>
            </a:r>
            <a:endParaRPr lang="en-IN" sz="1200" dirty="0">
              <a:latin typeface="Calibri" panose="020F0502020204030204" pitchFamily="34" charset="0"/>
              <a:cs typeface="Calibri" panose="020F0502020204030204" pitchFamily="34" charset="0"/>
            </a:endParaRPr>
          </a:p>
        </p:txBody>
      </p:sp>
      <p:sp>
        <p:nvSpPr>
          <p:cNvPr id="5" name="TextBox 4"/>
          <p:cNvSpPr txBox="1"/>
          <p:nvPr/>
        </p:nvSpPr>
        <p:spPr>
          <a:xfrm>
            <a:off x="628650" y="1940946"/>
            <a:ext cx="5286376" cy="144873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sz="1200" i="1" dirty="0">
                <a:latin typeface="Calibri" panose="020F0502020204030204" pitchFamily="34" charset="0"/>
                <a:cs typeface="Calibri" panose="020F0502020204030204" pitchFamily="34" charset="0"/>
              </a:rPr>
              <a:t>Samhita</a:t>
            </a:r>
            <a:r>
              <a:rPr lang="en-US" sz="1200" dirty="0">
                <a:latin typeface="Calibri" panose="020F0502020204030204" pitchFamily="34" charset="0"/>
                <a:cs typeface="Calibri" panose="020F0502020204030204" pitchFamily="34" charset="0"/>
              </a:rPr>
              <a:t> is a Sanskrit word from the prefix </a:t>
            </a:r>
            <a:r>
              <a:rPr lang="en-US" sz="1200" dirty="0" err="1">
                <a:latin typeface="Calibri" panose="020F0502020204030204" pitchFamily="34" charset="0"/>
                <a:cs typeface="Calibri" panose="020F0502020204030204" pitchFamily="34" charset="0"/>
              </a:rPr>
              <a:t>sam</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सम्</a:t>
            </a:r>
            <a:r>
              <a:rPr lang="en-US" sz="1200" dirty="0">
                <a:latin typeface="Calibri" panose="020F0502020204030204" pitchFamily="34" charset="0"/>
                <a:cs typeface="Calibri" panose="020F0502020204030204" pitchFamily="34" charset="0"/>
              </a:rPr>
              <a:t>), 'together', and </a:t>
            </a:r>
            <a:r>
              <a:rPr lang="en-US" sz="1200" dirty="0" err="1">
                <a:latin typeface="Calibri" panose="020F0502020204030204" pitchFamily="34" charset="0"/>
                <a:cs typeface="Calibri" panose="020F0502020204030204" pitchFamily="34" charset="0"/>
              </a:rPr>
              <a:t>hita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हित</a:t>
            </a:r>
            <a:r>
              <a:rPr lang="en-US" sz="1200" dirty="0">
                <a:latin typeface="Calibri" panose="020F0502020204030204" pitchFamily="34" charset="0"/>
                <a:cs typeface="Calibri" panose="020F0502020204030204" pitchFamily="34" charset="0"/>
              </a:rPr>
              <a:t>), the past participle of the verbal root </a:t>
            </a:r>
            <a:r>
              <a:rPr lang="en-US" sz="1200" dirty="0" err="1">
                <a:latin typeface="Calibri" panose="020F0502020204030204" pitchFamily="34" charset="0"/>
                <a:cs typeface="Calibri" panose="020F0502020204030204" pitchFamily="34" charset="0"/>
              </a:rPr>
              <a:t>dha</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धा</a:t>
            </a:r>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put'.The</a:t>
            </a:r>
            <a:r>
              <a:rPr lang="en-US" sz="1200" dirty="0">
                <a:latin typeface="Calibri" panose="020F0502020204030204" pitchFamily="34" charset="0"/>
                <a:cs typeface="Calibri" panose="020F0502020204030204" pitchFamily="34" charset="0"/>
              </a:rPr>
              <a:t> combination word thus means "put together, joined, compose, arrangement, place together, union", something that agrees or conforms to a principle such as dharma or in accordance with justice, and "connected with".</a:t>
            </a:r>
            <a:endParaRPr lang="en-US" sz="1200" i="1" dirty="0">
              <a:latin typeface="Calibri" panose="020F0502020204030204" pitchFamily="34" charset="0"/>
              <a:cs typeface="Calibri" panose="020F0502020204030204" pitchFamily="34" charset="0"/>
            </a:endParaRPr>
          </a:p>
        </p:txBody>
      </p:sp>
      <p:pic>
        <p:nvPicPr>
          <p:cNvPr id="6" name="Picture 2" descr="Immortality in the Rg Veda | San Diego Reader"/>
          <p:cNvPicPr>
            <a:picLocks noChangeAspect="1" noChangeArrowheads="1"/>
          </p:cNvPicPr>
          <p:nvPr/>
        </p:nvPicPr>
        <p:blipFill rotWithShape="1">
          <a:blip r:embed="rId1">
            <a:extLst>
              <a:ext uri="{28A0092B-C50C-407E-A947-70E740481C1C}">
                <a14:useLocalDpi xmlns:a14="http://schemas.microsoft.com/office/drawing/2010/main" val="0"/>
              </a:ext>
            </a:extLst>
          </a:blip>
          <a:srcRect l="19457" r="4248"/>
          <a:stretch>
            <a:fillRect/>
          </a:stretch>
        </p:blipFill>
        <p:spPr bwMode="auto">
          <a:xfrm>
            <a:off x="6193632" y="1927351"/>
            <a:ext cx="2043112" cy="1448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31" name="TextBox 30"/>
          <p:cNvSpPr txBox="1"/>
          <p:nvPr/>
        </p:nvSpPr>
        <p:spPr>
          <a:xfrm>
            <a:off x="628650" y="866741"/>
            <a:ext cx="7325591" cy="3747436"/>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nSpc>
                <a:spcPct val="150000"/>
              </a:lnSpc>
            </a:pPr>
            <a:r>
              <a:rPr lang="en-US" sz="1600" dirty="0">
                <a:latin typeface="Calibri" panose="020F0502020204030204" pitchFamily="34" charset="0"/>
                <a:cs typeface="Calibri" panose="020F0502020204030204" pitchFamily="34" charset="0"/>
              </a:rPr>
              <a:t>The four Samhitas are:</a:t>
            </a:r>
            <a:endParaRPr lang="en-US" sz="1600" dirty="0">
              <a:latin typeface="Calibri" panose="020F0502020204030204" pitchFamily="34" charset="0"/>
              <a:cs typeface="Calibri" panose="020F0502020204030204" pitchFamily="34" charset="0"/>
            </a:endParaRPr>
          </a:p>
          <a:p>
            <a:pPr marL="214630" indent="-214630">
              <a:lnSpc>
                <a:spcPct val="150000"/>
              </a:lnSpc>
              <a:buFont typeface="Arial" panose="020B0604020202020204" pitchFamily="34" charset="0"/>
              <a:buChar char="•"/>
            </a:pPr>
            <a:r>
              <a:rPr lang="en-US" sz="1600" b="1" dirty="0">
                <a:latin typeface="Calibri" panose="020F0502020204030204" pitchFamily="34" charset="0"/>
                <a:cs typeface="Calibri" panose="020F0502020204030204" pitchFamily="34" charset="0"/>
              </a:rPr>
              <a:t>Rig-Veda Samhita </a:t>
            </a:r>
            <a:r>
              <a:rPr lang="en-US" sz="1600" dirty="0">
                <a:latin typeface="Calibri" panose="020F0502020204030204" pitchFamily="34" charset="0"/>
                <a:cs typeface="Calibri" panose="020F0502020204030204" pitchFamily="34" charset="0"/>
              </a:rPr>
              <a:t>- the oldest </a:t>
            </a:r>
            <a:r>
              <a:rPr lang="en-US" sz="1600" dirty="0" err="1">
                <a:latin typeface="Calibri" panose="020F0502020204030204" pitchFamily="34" charset="0"/>
                <a:cs typeface="Calibri" panose="020F0502020204030204" pitchFamily="34" charset="0"/>
              </a:rPr>
              <a:t>veda</a:t>
            </a:r>
            <a:r>
              <a:rPr lang="en-US" sz="1600" dirty="0">
                <a:latin typeface="Calibri" panose="020F0502020204030204" pitchFamily="34" charset="0"/>
                <a:cs typeface="Calibri" panose="020F0502020204030204" pitchFamily="34" charset="0"/>
              </a:rPr>
              <a:t>, containing 1,028 hymns devoted to ancient gods. </a:t>
            </a:r>
            <a:endParaRPr lang="en-US" sz="1600" dirty="0">
              <a:latin typeface="Calibri" panose="020F0502020204030204" pitchFamily="34" charset="0"/>
              <a:cs typeface="Calibri" panose="020F0502020204030204" pitchFamily="34" charset="0"/>
            </a:endParaRPr>
          </a:p>
          <a:p>
            <a:pPr marL="214630" indent="-214630">
              <a:lnSpc>
                <a:spcPct val="150000"/>
              </a:lnSpc>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a:p>
            <a:pPr marL="214630" indent="-214630">
              <a:lnSpc>
                <a:spcPct val="150000"/>
              </a:lnSpc>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a:p>
            <a:pPr marL="214630" indent="-214630">
              <a:lnSpc>
                <a:spcPct val="150000"/>
              </a:lnSpc>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a:p>
            <a:pPr marL="214630" indent="-214630">
              <a:lnSpc>
                <a:spcPct val="150000"/>
              </a:lnSpc>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a:p>
            <a:pPr marL="214630" indent="-214630">
              <a:lnSpc>
                <a:spcPct val="150000"/>
              </a:lnSpc>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a:p>
            <a:pPr marL="214630" indent="-214630">
              <a:lnSpc>
                <a:spcPct val="150000"/>
              </a:lnSpc>
              <a:buFont typeface="Arial" panose="020B0604020202020204" pitchFamily="34" charset="0"/>
              <a:buChar char="•"/>
            </a:pPr>
            <a:r>
              <a:rPr lang="en-US" sz="1600" b="1" dirty="0">
                <a:latin typeface="Calibri" panose="020F0502020204030204" pitchFamily="34" charset="0"/>
                <a:cs typeface="Calibri" panose="020F0502020204030204" pitchFamily="34" charset="0"/>
              </a:rPr>
              <a:t>Atharva-Veda Samhita </a:t>
            </a:r>
            <a:r>
              <a:rPr lang="en-US" sz="1600" dirty="0">
                <a:latin typeface="Calibri" panose="020F0502020204030204" pitchFamily="34" charset="0"/>
                <a:cs typeface="Calibri" panose="020F0502020204030204" pitchFamily="34" charset="0"/>
              </a:rPr>
              <a:t>- ancient spells and magical charms that pre-date the Aryan influence.</a:t>
            </a:r>
            <a:endParaRPr lang="en-US" sz="1600" dirty="0">
              <a:latin typeface="Calibri" panose="020F0502020204030204" pitchFamily="34" charset="0"/>
              <a:cs typeface="Calibri" panose="020F0502020204030204" pitchFamily="34" charset="0"/>
            </a:endParaRPr>
          </a:p>
        </p:txBody>
      </p:sp>
      <p:sp>
        <p:nvSpPr>
          <p:cNvPr id="32" name="Title 1"/>
          <p:cNvSpPr>
            <a:spLocks noGrp="1"/>
          </p:cNvSpPr>
          <p:nvPr>
            <p:ph type="title"/>
          </p:nvPr>
        </p:nvSpPr>
        <p:spPr>
          <a:xfrm>
            <a:off x="628650" y="232281"/>
            <a:ext cx="7886700" cy="848374"/>
          </a:xfrm>
        </p:spPr>
        <p:txBody>
          <a:bodyPr>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2400" b="1" i="0" dirty="0">
                <a:solidFill>
                  <a:srgbClr val="202122"/>
                </a:solidFill>
                <a:effectLst/>
                <a:latin typeface="Calibri" panose="020F0502020204030204" pitchFamily="34" charset="0"/>
                <a:cs typeface="Calibri" panose="020F0502020204030204" pitchFamily="34" charset="0"/>
              </a:rPr>
              <a:t>Classification of the Samhitas</a:t>
            </a:r>
            <a:endParaRPr lang="en-IN" sz="2400" dirty="0">
              <a:latin typeface="Calibri" panose="020F0502020204030204" pitchFamily="34" charset="0"/>
              <a:cs typeface="Calibri" panose="020F0502020204030204" pitchFamily="34" charset="0"/>
            </a:endParaRPr>
          </a:p>
        </p:txBody>
      </p:sp>
      <p:sp>
        <p:nvSpPr>
          <p:cNvPr id="34" name="TextBox 33"/>
          <p:cNvSpPr txBox="1"/>
          <p:nvPr/>
        </p:nvSpPr>
        <p:spPr>
          <a:xfrm>
            <a:off x="628650" y="2027992"/>
            <a:ext cx="4468092" cy="1646861"/>
          </a:xfrm>
          <a:prstGeom prst="rect">
            <a:avLst/>
          </a:prstGeom>
          <a:noFill/>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214630" indent="-214630">
              <a:lnSpc>
                <a:spcPct val="150000"/>
              </a:lnSpc>
              <a:buFont typeface="Arial" panose="020B0604020202020204" pitchFamily="34" charset="0"/>
              <a:buChar char="•"/>
            </a:pPr>
            <a:r>
              <a:rPr lang="en-US" sz="1600" b="1" dirty="0" err="1">
                <a:latin typeface="Calibri" panose="020F0502020204030204" pitchFamily="34" charset="0"/>
                <a:cs typeface="Calibri" panose="020F0502020204030204" pitchFamily="34" charset="0"/>
              </a:rPr>
              <a:t>Yajur</a:t>
            </a:r>
            <a:r>
              <a:rPr lang="en-US" sz="1600" b="1" dirty="0">
                <a:latin typeface="Calibri" panose="020F0502020204030204" pitchFamily="34" charset="0"/>
                <a:cs typeface="Calibri" panose="020F0502020204030204" pitchFamily="34" charset="0"/>
              </a:rPr>
              <a:t>-Veda Samhita </a:t>
            </a:r>
            <a:r>
              <a:rPr lang="en-US" sz="1600" dirty="0">
                <a:latin typeface="Calibri" panose="020F0502020204030204" pitchFamily="34" charset="0"/>
                <a:cs typeface="Calibri" panose="020F0502020204030204" pitchFamily="34" charset="0"/>
              </a:rPr>
              <a:t>- a handbook for priests performing sacrifices.</a:t>
            </a:r>
            <a:endParaRPr lang="en-US" sz="1400" dirty="0">
              <a:latin typeface="Calibri" panose="020F0502020204030204" pitchFamily="34" charset="0"/>
              <a:cs typeface="Calibri" panose="020F0502020204030204" pitchFamily="34" charset="0"/>
            </a:endParaRPr>
          </a:p>
          <a:p>
            <a:pPr marL="214630" indent="-214630">
              <a:lnSpc>
                <a:spcPct val="150000"/>
              </a:lnSpc>
              <a:buFont typeface="Arial" panose="020B0604020202020204" pitchFamily="34" charset="0"/>
              <a:buChar char="•"/>
            </a:pPr>
            <a:endParaRPr lang="en-US" sz="500" b="1" dirty="0">
              <a:latin typeface="Calibri" panose="020F0502020204030204" pitchFamily="34" charset="0"/>
              <a:cs typeface="Calibri" panose="020F0502020204030204" pitchFamily="34" charset="0"/>
            </a:endParaRPr>
          </a:p>
          <a:p>
            <a:pPr marL="214630" indent="-214630">
              <a:lnSpc>
                <a:spcPct val="150000"/>
              </a:lnSpc>
              <a:buFont typeface="Arial" panose="020B0604020202020204" pitchFamily="34" charset="0"/>
              <a:buChar char="•"/>
            </a:pPr>
            <a:r>
              <a:rPr lang="en-US" sz="1600" b="1" dirty="0">
                <a:latin typeface="Calibri" panose="020F0502020204030204" pitchFamily="34" charset="0"/>
                <a:cs typeface="Calibri" panose="020F0502020204030204" pitchFamily="34" charset="0"/>
              </a:rPr>
              <a:t>Sama-Veda Samhita </a:t>
            </a:r>
            <a:r>
              <a:rPr lang="en-US" sz="1600" dirty="0">
                <a:latin typeface="Calibri" panose="020F0502020204030204" pitchFamily="34" charset="0"/>
                <a:cs typeface="Calibri" panose="020F0502020204030204" pitchFamily="34" charset="0"/>
              </a:rPr>
              <a:t>- chants and songs to sing during sacrifices.</a:t>
            </a:r>
            <a:endParaRPr lang="en-US" sz="16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rotWithShape="1">
          <a:blip r:embed="rId1">
            <a:extLst>
              <a:ext uri="{BEBA8EAE-BF5A-486C-A8C5-ECC9F3942E4B}">
                <a14:imgProps xmlns:a14="http://schemas.microsoft.com/office/drawing/2010/main">
                  <a14:imgLayer r:embed="rId2">
                    <a14:imgEffect>
                      <a14:saturation sat="66000"/>
                    </a14:imgEffect>
                  </a14:imgLayer>
                </a14:imgProps>
              </a:ext>
            </a:extLst>
          </a:blip>
          <a:srcRect t="5275" b="7914"/>
          <a:stretch>
            <a:fillRect/>
          </a:stretch>
        </p:blipFill>
        <p:spPr>
          <a:xfrm>
            <a:off x="5623430" y="1890353"/>
            <a:ext cx="2611365" cy="17002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 name="Title 1"/>
          <p:cNvSpPr>
            <a:spLocks noGrp="1"/>
          </p:cNvSpPr>
          <p:nvPr>
            <p:ph type="title"/>
          </p:nvPr>
        </p:nvSpPr>
        <p:spPr>
          <a:xfrm>
            <a:off x="3319308" y="240589"/>
            <a:ext cx="7886700" cy="1049214"/>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N" sz="2400" dirty="0">
                <a:latin typeface="Bahnschrift" panose="020B0502040204020203" pitchFamily="34" charset="0"/>
              </a:rPr>
              <a:t>The Brahmanas</a:t>
            </a:r>
            <a:endParaRPr lang="en-IN" sz="2400" dirty="0">
              <a:latin typeface="Bahnschrift" panose="020B0502040204020203" pitchFamily="34" charset="0"/>
            </a:endParaRPr>
          </a:p>
        </p:txBody>
      </p:sp>
      <p:sp>
        <p:nvSpPr>
          <p:cNvPr id="7" name="Content Placeholder 2"/>
          <p:cNvSpPr txBox="1"/>
          <p:nvPr/>
        </p:nvSpPr>
        <p:spPr>
          <a:xfrm>
            <a:off x="628649" y="1216062"/>
            <a:ext cx="7762797" cy="3263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lang="en-US"/>
            </a:defPPr>
            <a:lvl1pPr marL="0" marR="0" lvl="0"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1pPr>
            <a:lvl2pPr marL="342900" marR="0" lvl="1"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2pPr>
            <a:lvl3pPr marL="685800" marR="0" lvl="2"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3pPr>
            <a:lvl4pPr marL="1028700" marR="0" lvl="3"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4pPr>
            <a:lvl5pPr marL="1371600" marR="0" lvl="4"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5pPr>
            <a:lvl6pPr marL="1714500" marR="0" lvl="5"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6pPr>
            <a:lvl7pPr marL="2057400" marR="0" lvl="6"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7pPr>
            <a:lvl8pPr marL="2400300" marR="0" lvl="7"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8pPr>
            <a:lvl9pPr marL="2743200" marR="0" lvl="8" indent="-342900" algn="l" defTabSz="685800" rtl="0" eaLnBrk="1" latinLnBrk="0" hangingPunct="1">
              <a:lnSpc>
                <a:spcPct val="115000"/>
              </a:lnSpc>
              <a:spcBef>
                <a:spcPts val="0"/>
              </a:spcBef>
              <a:spcAft>
                <a:spcPts val="0"/>
              </a:spcAft>
              <a:buClr>
                <a:schemeClr val="dk2"/>
              </a:buClr>
              <a:buSzPts val="1800"/>
              <a:buFont typeface="Roboto" panose="02000000000000000000"/>
              <a:buNone/>
              <a:defRPr sz="1350" b="0" i="0" u="none" strike="noStrike" kern="1200" cap="none">
                <a:solidFill>
                  <a:schemeClr val="tx1"/>
                </a:solidFill>
                <a:latin typeface="+mn-lt"/>
                <a:ea typeface="+mn-ea"/>
                <a:cs typeface="+mn-cs"/>
                <a:sym typeface="Roboto" panose="02000000000000000000"/>
              </a:defRPr>
            </a:lvl9pPr>
          </a:lstStyle>
          <a:p>
            <a:pPr marL="285750" indent="-285750">
              <a:lnSpc>
                <a:spcPct val="150000"/>
              </a:lnSpc>
              <a:buFont typeface="Arial" panose="020B0604020202020204" pitchFamily="34" charset="0"/>
              <a:buChar char="•"/>
            </a:pPr>
            <a:r>
              <a:rPr lang="en-US" sz="1300" dirty="0">
                <a:latin typeface="Calibri" panose="020F0502020204030204" pitchFamily="34" charset="0"/>
                <a:cs typeface="Calibri" panose="020F0502020204030204" pitchFamily="34" charset="0"/>
              </a:rPr>
              <a:t>The Brahmanas (Sanskrit : </a:t>
            </a:r>
            <a:r>
              <a:rPr lang="en-US" sz="1300" dirty="0" err="1">
                <a:latin typeface="Calibri" panose="020F0502020204030204" pitchFamily="34" charset="0"/>
                <a:cs typeface="Calibri" panose="020F0502020204030204" pitchFamily="34" charset="0"/>
              </a:rPr>
              <a:t>ब्राह्मणम्</a:t>
            </a:r>
            <a:r>
              <a:rPr lang="en-US" sz="1300" dirty="0">
                <a:latin typeface="Calibri" panose="020F0502020204030204" pitchFamily="34" charset="0"/>
                <a:cs typeface="Calibri" panose="020F0502020204030204" pitchFamily="34" charset="0"/>
              </a:rPr>
              <a:t>, </a:t>
            </a:r>
            <a:r>
              <a:rPr lang="en-US" sz="1300" i="1" dirty="0" err="1">
                <a:latin typeface="Calibri" panose="020F0502020204030204" pitchFamily="34" charset="0"/>
                <a:cs typeface="Calibri" panose="020F0502020204030204" pitchFamily="34" charset="0"/>
              </a:rPr>
              <a:t>Brāhmaṇam</a:t>
            </a:r>
            <a:r>
              <a:rPr lang="en-US" sz="1300" dirty="0">
                <a:latin typeface="Calibri" panose="020F0502020204030204" pitchFamily="34" charset="0"/>
                <a:cs typeface="Calibri" panose="020F0502020204030204" pitchFamily="34" charset="0"/>
              </a:rPr>
              <a:t>) are Vedic </a:t>
            </a:r>
            <a:r>
              <a:rPr lang="en-US" sz="1300" dirty="0" err="1">
                <a:latin typeface="Calibri" panose="020F0502020204030204" pitchFamily="34" charset="0"/>
                <a:cs typeface="Calibri" panose="020F0502020204030204" pitchFamily="34" charset="0"/>
              </a:rPr>
              <a:t>śruti</a:t>
            </a:r>
            <a:r>
              <a:rPr lang="en-US" sz="1300" dirty="0">
                <a:latin typeface="Calibri" panose="020F0502020204030204" pitchFamily="34" charset="0"/>
                <a:cs typeface="Calibri" panose="020F0502020204030204" pitchFamily="34" charset="0"/>
              </a:rPr>
              <a:t> works attached to the Samhitas (hymns and mantras) of the Rig, Sama, </a:t>
            </a:r>
            <a:r>
              <a:rPr lang="en-US" sz="1300" dirty="0" err="1">
                <a:latin typeface="Calibri" panose="020F0502020204030204" pitchFamily="34" charset="0"/>
                <a:cs typeface="Calibri" panose="020F0502020204030204" pitchFamily="34" charset="0"/>
              </a:rPr>
              <a:t>Yajur</a:t>
            </a:r>
            <a:r>
              <a:rPr lang="en-US" sz="1300" dirty="0">
                <a:latin typeface="Calibri" panose="020F0502020204030204" pitchFamily="34" charset="0"/>
                <a:cs typeface="Calibri" panose="020F0502020204030204" pitchFamily="34" charset="0"/>
              </a:rPr>
              <a:t>, and Atharva Vedas. </a:t>
            </a:r>
            <a:endParaRPr lang="en-US" sz="13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1300" dirty="0">
              <a:solidFill>
                <a:srgbClr val="202122"/>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1300" dirty="0">
              <a:solidFill>
                <a:srgbClr val="202122"/>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1300" dirty="0">
              <a:solidFill>
                <a:srgbClr val="202122"/>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1300" dirty="0">
              <a:solidFill>
                <a:srgbClr val="202122"/>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1300" dirty="0">
              <a:solidFill>
                <a:srgbClr val="202122"/>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1300" dirty="0">
              <a:solidFill>
                <a:srgbClr val="202122"/>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1300" dirty="0">
              <a:solidFill>
                <a:srgbClr val="202122"/>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endParaRPr lang="en-US" sz="900" dirty="0">
              <a:solidFill>
                <a:srgbClr val="202122"/>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00" dirty="0">
                <a:solidFill>
                  <a:srgbClr val="202122"/>
                </a:solidFill>
                <a:latin typeface="Calibri" panose="020F0502020204030204" pitchFamily="34" charset="0"/>
                <a:cs typeface="Calibri" panose="020F0502020204030204" pitchFamily="34" charset="0"/>
              </a:rPr>
              <a:t>The oldest Brahmana is dated to about </a:t>
            </a:r>
            <a:r>
              <a:rPr lang="en-US" sz="1300" dirty="0">
                <a:latin typeface="Calibri" panose="020F0502020204030204" pitchFamily="34" charset="0"/>
                <a:cs typeface="Calibri" panose="020F0502020204030204" pitchFamily="34" charset="0"/>
              </a:rPr>
              <a:t>900 BCE, while </a:t>
            </a:r>
            <a:r>
              <a:rPr lang="en-US" sz="1300" dirty="0">
                <a:solidFill>
                  <a:srgbClr val="202122"/>
                </a:solidFill>
                <a:latin typeface="Calibri" panose="020F0502020204030204" pitchFamily="34" charset="0"/>
                <a:cs typeface="Calibri" panose="020F0502020204030204" pitchFamily="34" charset="0"/>
              </a:rPr>
              <a:t>the youngest are dated to around 700 BCE.</a:t>
            </a:r>
            <a:endParaRPr lang="en-IN" sz="13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1">
            <a:alphaModFix amt="85000"/>
            <a:extLst>
              <a:ext uri="{BEBA8EAE-BF5A-486C-A8C5-ECC9F3942E4B}">
                <a14:imgProps xmlns:a14="http://schemas.microsoft.com/office/drawing/2010/main">
                  <a14:imgLayer r:embed="rId2">
                    <a14:imgEffect>
                      <a14:brightnessContrast bright="-20000" contrast="20000"/>
                    </a14:imgEffect>
                  </a14:imgLayer>
                </a14:imgProps>
              </a:ext>
            </a:extLst>
          </a:blip>
          <a:stretch>
            <a:fillRect/>
          </a:stretch>
        </p:blipFill>
        <p:spPr>
          <a:xfrm>
            <a:off x="6376290" y="2048073"/>
            <a:ext cx="2139061" cy="1602231"/>
          </a:xfrm>
          <a:prstGeom prst="rect">
            <a:avLst/>
          </a:prstGeom>
        </p:spPr>
      </p:pic>
      <p:sp>
        <p:nvSpPr>
          <p:cNvPr id="8" name="TextBox 7"/>
          <p:cNvSpPr txBox="1"/>
          <p:nvPr/>
        </p:nvSpPr>
        <p:spPr>
          <a:xfrm>
            <a:off x="628648" y="1929245"/>
            <a:ext cx="5381320" cy="216187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300" dirty="0">
                <a:latin typeface="Calibri" panose="020F0502020204030204" pitchFamily="34" charset="0"/>
                <a:cs typeface="Calibri" panose="020F0502020204030204" pitchFamily="34" charset="0"/>
              </a:rPr>
              <a:t>They are a secondary layer or classification of Sanskrit texts embedded within each Veda, often explain and instruct Brahmins on the performance of Vedic rituals (in which the related Samhitas are recited). </a:t>
            </a:r>
            <a:endParaRPr lang="en-US" sz="13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300" dirty="0">
                <a:latin typeface="Calibri" panose="020F0502020204030204" pitchFamily="34" charset="0"/>
                <a:cs typeface="Calibri" panose="020F0502020204030204" pitchFamily="34" charset="0"/>
              </a:rPr>
              <a:t>In addition to explaining the symbolism and meaning of the Samhitas, Brahmana literature also expounds scientific knowledge of the Vedic Period, including observational astronomy and, particularly in relation to altar construction, geometry.</a:t>
            </a:r>
            <a:endParaRPr lang="en-US" sz="1300" dirty="0">
              <a:latin typeface="Calibri" panose="020F0502020204030204" pitchFamily="34" charset="0"/>
              <a:cs typeface="Calibri" panose="020F0502020204030204" pitchFamily="34" charset="0"/>
            </a:endParaRPr>
          </a:p>
        </p:txBody>
      </p:sp>
    </p:spTree>
  </p:cSld>
  <p:clrMapOvr>
    <a:masterClrMapping/>
  </p:clrMapOvr>
</p:sld>
</file>

<file path=ppt/theme/theme1.xml><?xml version="1.0" encoding="utf-8"?>
<a:theme xmlns:a="http://schemas.openxmlformats.org/drawingml/2006/main" name="Generation of '27 by Slidesgo">
  <a:themeElements>
    <a:clrScheme name="Simple Light">
      <a:dk1>
        <a:srgbClr val="000000"/>
      </a:dk1>
      <a:lt1>
        <a:srgbClr val="FFFFFF"/>
      </a:lt1>
      <a:dk2>
        <a:srgbClr val="7F694C"/>
      </a:dk2>
      <a:lt2>
        <a:srgbClr val="E0DAC8"/>
      </a:lt2>
      <a:accent1>
        <a:srgbClr val="E7D8AC"/>
      </a:accent1>
      <a:accent2>
        <a:srgbClr val="BEB296"/>
      </a:accent2>
      <a:accent3>
        <a:srgbClr val="8A7C5C"/>
      </a:accent3>
      <a:accent4>
        <a:srgbClr val="BB9245"/>
      </a:accent4>
      <a:accent5>
        <a:srgbClr val="D8D0B7"/>
      </a:accent5>
      <a:accent6>
        <a:srgbClr val="FFF1C6"/>
      </a:accent6>
      <a:hlink>
        <a:srgbClr val="7F69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25207</Words>
  <Application>WPS Presentation</Application>
  <PresentationFormat>On-screen Show (16:9)</PresentationFormat>
  <Paragraphs>480</Paragraphs>
  <Slides>53</Slides>
  <Notes>25</Notes>
  <HiddenSlides>0</HiddenSlides>
  <MMClips>4</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53</vt:i4>
      </vt:variant>
    </vt:vector>
  </HeadingPairs>
  <TitlesOfParts>
    <vt:vector size="77" baseType="lpstr">
      <vt:lpstr>Arial</vt:lpstr>
      <vt:lpstr>SimSun</vt:lpstr>
      <vt:lpstr>Wingdings</vt:lpstr>
      <vt:lpstr>Arial</vt:lpstr>
      <vt:lpstr>Libre Baskerville</vt:lpstr>
      <vt:lpstr>Roboto</vt:lpstr>
      <vt:lpstr>Abel</vt:lpstr>
      <vt:lpstr>Segoe Print</vt:lpstr>
      <vt:lpstr>Roboto Condensed Light</vt:lpstr>
      <vt:lpstr>Wide Latin</vt:lpstr>
      <vt:lpstr>Avenir Next LT Pro Light</vt:lpstr>
      <vt:lpstr>Corbel</vt:lpstr>
      <vt:lpstr>Cavolini</vt:lpstr>
      <vt:lpstr>Mongolian Baiti</vt:lpstr>
      <vt:lpstr>Bahnschrift SemiBold</vt:lpstr>
      <vt:lpstr>Maiandra GD</vt:lpstr>
      <vt:lpstr>Calibri</vt:lpstr>
      <vt:lpstr>Bahnschrift</vt:lpstr>
      <vt:lpstr>Microsoft YaHei</vt:lpstr>
      <vt:lpstr>Arial Unicode MS</vt:lpstr>
      <vt:lpstr>Calibri Light</vt:lpstr>
      <vt:lpstr>Algerian</vt:lpstr>
      <vt:lpstr>Generation of '27 by Slidesgo</vt:lpstr>
      <vt:lpstr>Office Theme</vt:lpstr>
      <vt:lpstr>PowerPoint 演示文稿</vt:lpstr>
      <vt:lpstr>Origin of Vedas</vt:lpstr>
      <vt:lpstr>Introduction to Vedas</vt:lpstr>
      <vt:lpstr>PowerPoint 演示文稿</vt:lpstr>
      <vt:lpstr>Who wrote Vedas ?</vt:lpstr>
      <vt:lpstr>PowerPoint 演示文稿</vt:lpstr>
      <vt:lpstr>The Samhitas</vt:lpstr>
      <vt:lpstr>Classification of the Samhitas</vt:lpstr>
      <vt:lpstr>The Brahmanas</vt:lpstr>
      <vt:lpstr>Brahmanas - Contents</vt:lpstr>
      <vt:lpstr>PowerPoint 演示文稿</vt:lpstr>
      <vt:lpstr>The Aranyakas </vt:lpstr>
      <vt:lpstr>PowerPoint 演示文稿</vt:lpstr>
      <vt:lpstr>The Upanishads</vt:lpstr>
      <vt:lpstr>Importance of Upanishads</vt:lpstr>
      <vt:lpstr>CHATURVEDA</vt:lpstr>
      <vt:lpstr>Classification of Vedas :</vt:lpstr>
      <vt:lpstr>RIG VEDA</vt:lpstr>
      <vt:lpstr>PowerPoint 演示文稿</vt:lpstr>
      <vt:lpstr>The Samhithas (Hymns)</vt:lpstr>
      <vt:lpstr>PowerPoint 演示文稿</vt:lpstr>
      <vt:lpstr>The Brahmanas (Rituals )</vt:lpstr>
      <vt:lpstr>The Aranyakas</vt:lpstr>
      <vt:lpstr>The Upanishads</vt:lpstr>
      <vt:lpstr>PowerPoint 演示文稿</vt:lpstr>
      <vt:lpstr>YAJUR VEDA</vt:lpstr>
      <vt:lpstr>PowerPoint 演示文稿</vt:lpstr>
      <vt:lpstr>The Samhithas</vt:lpstr>
      <vt:lpstr>PowerPoint 演示文稿</vt:lpstr>
      <vt:lpstr>The Aranyakas and Upanishads</vt:lpstr>
      <vt:lpstr>PowerPoint 演示文稿</vt:lpstr>
      <vt:lpstr>SAMA VEDA</vt:lpstr>
      <vt:lpstr>PowerPoint 演示文稿</vt:lpstr>
      <vt:lpstr>The Samhithas</vt:lpstr>
      <vt:lpstr>PowerPoint 演示文稿</vt:lpstr>
      <vt:lpstr>The Aranyakas and Upanishads</vt:lpstr>
      <vt:lpstr>PowerPoint 演示文稿</vt:lpstr>
      <vt:lpstr>ATHARVA VEDA</vt:lpstr>
      <vt:lpstr>PowerPoint 演示文稿</vt:lpstr>
      <vt:lpstr>The Samhithas</vt:lpstr>
      <vt:lpstr>The Brahmanas</vt:lpstr>
      <vt:lpstr>The Aranyakas and Upanishads</vt:lpstr>
      <vt:lpstr>PowerPoint 演示文稿</vt:lpstr>
      <vt:lpstr>The Vedangas</vt:lpstr>
      <vt:lpstr>SHIKSHA ( Phonetics )</vt:lpstr>
      <vt:lpstr>KALPA ( Rituals )</vt:lpstr>
      <vt:lpstr>VYAKARANA ( Grammar )</vt:lpstr>
      <vt:lpstr>NIRUKTA ( Etymology )</vt:lpstr>
      <vt:lpstr>CHANDAS ( Metrics )</vt:lpstr>
      <vt:lpstr>JYOTHISHA ( Astrology )</vt:lpstr>
      <vt:lpstr>CONCLUSION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Srisurya</cp:lastModifiedBy>
  <cp:revision>57</cp:revision>
  <dcterms:created xsi:type="dcterms:W3CDTF">2021-06-03T15:40:00Z</dcterms:created>
  <dcterms:modified xsi:type="dcterms:W3CDTF">2021-06-06T15:34:50Z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1033-11.2.0.10094</vt:lpwstr>
  </property>
</Properties>
</file>